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73" r:id="rId5"/>
    <p:sldId id="258" r:id="rId6"/>
    <p:sldId id="260" r:id="rId7"/>
    <p:sldId id="261" r:id="rId8"/>
    <p:sldId id="265" r:id="rId9"/>
    <p:sldId id="274" r:id="rId10"/>
    <p:sldId id="275" r:id="rId11"/>
    <p:sldId id="276" r:id="rId12"/>
    <p:sldId id="277" r:id="rId13"/>
    <p:sldId id="27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F29"/>
    <a:srgbClr val="2F323A"/>
    <a:srgbClr val="89C5DC"/>
    <a:srgbClr val="CC66FF"/>
    <a:srgbClr val="9800CB"/>
    <a:srgbClr val="F8A519"/>
    <a:srgbClr val="BA0B37"/>
    <a:srgbClr val="3841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65CB14-8C5C-8A49-9E34-7D33CB6BA4A8}" v="3" dt="2023-12-28T09:52:55.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578"/>
    <p:restoredTop sz="94700"/>
  </p:normalViewPr>
  <p:slideViewPr>
    <p:cSldViewPr snapToGrid="0" snapToObjects="1">
      <p:cViewPr varScale="1">
        <p:scale>
          <a:sx n="118" d="100"/>
          <a:sy n="118" d="100"/>
        </p:scale>
        <p:origin x="120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516652-7881-AD4A-B70B-1009A73BB146}" type="datetimeFigureOut">
              <a:rPr lang="en-US" smtClean="0"/>
              <a:t>12/28/23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3B206E-FF42-AC44-80F4-769931AB6484}" type="slidenum">
              <a:rPr lang="en-US" smtClean="0"/>
              <a:t>‹#›</a:t>
            </a:fld>
            <a:endParaRPr lang="en-US"/>
          </a:p>
        </p:txBody>
      </p:sp>
    </p:spTree>
    <p:extLst>
      <p:ext uri="{BB962C8B-B14F-4D97-AF65-F5344CB8AC3E}">
        <p14:creationId xmlns:p14="http://schemas.microsoft.com/office/powerpoint/2010/main" val="68991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3B206E-FF42-AC44-80F4-769931AB6484}" type="slidenum">
              <a:rPr lang="en-US" smtClean="0"/>
              <a:t>5</a:t>
            </a:fld>
            <a:endParaRPr lang="en-US"/>
          </a:p>
        </p:txBody>
      </p:sp>
    </p:spTree>
    <p:extLst>
      <p:ext uri="{BB962C8B-B14F-4D97-AF65-F5344CB8AC3E}">
        <p14:creationId xmlns:p14="http://schemas.microsoft.com/office/powerpoint/2010/main" val="1288117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rk Blue Background">
    <p:bg>
      <p:bgPr>
        <a:solidFill>
          <a:srgbClr val="0F1F29"/>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940084-D40F-9420-C063-CD20336B4D0D}"/>
              </a:ext>
            </a:extLst>
          </p:cNvPr>
          <p:cNvPicPr>
            <a:picLocks noChangeAspect="1"/>
          </p:cNvPicPr>
          <p:nvPr userDrawn="1"/>
        </p:nvPicPr>
        <p:blipFill>
          <a:blip r:embed="rId2"/>
          <a:srcRect/>
          <a:stretch/>
        </p:blipFill>
        <p:spPr>
          <a:xfrm>
            <a:off x="10128070" y="6365850"/>
            <a:ext cx="1844037" cy="325780"/>
          </a:xfrm>
          <a:prstGeom prst="rect">
            <a:avLst/>
          </a:prstGeom>
        </p:spPr>
      </p:pic>
    </p:spTree>
    <p:extLst>
      <p:ext uri="{BB962C8B-B14F-4D97-AF65-F5344CB8AC3E}">
        <p14:creationId xmlns:p14="http://schemas.microsoft.com/office/powerpoint/2010/main" val="32723248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81F04-FD65-78D9-AAC8-2356D090A1D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FA3BA49-12F8-5169-E65F-94B808832759}"/>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7CF9AB-5B1B-E092-FFB1-C521EEAF175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037EAAE-44B1-616F-F99B-4A25993E6D4B}"/>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6" name="Footer Placeholder 5">
            <a:extLst>
              <a:ext uri="{FF2B5EF4-FFF2-40B4-BE49-F238E27FC236}">
                <a16:creationId xmlns:a16="http://schemas.microsoft.com/office/drawing/2014/main" id="{F9588D93-A7B9-9E11-C2FF-29EAAE94A87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B54AB9C-1857-FC4F-58DA-245A466339AD}"/>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3117989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4F6A8-786B-28B9-0A5D-9D6262849375}"/>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7825FE4-EEE0-2F63-1ACC-CDE8B0DD1F85}"/>
              </a:ext>
            </a:extLst>
          </p:cNvPr>
          <p:cNvSpPr>
            <a:spLocks noGrp="1"/>
          </p:cNvSpPr>
          <p:nvPr>
            <p:ph type="body" orient="vert" idx="1"/>
          </p:nvPr>
        </p:nvSpPr>
        <p:spPr>
          <a:xfrm>
            <a:off x="838200" y="1825625"/>
            <a:ext cx="10515600" cy="43513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F8AD3B-7241-BE06-3F8A-094B149F42DD}"/>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5" name="Footer Placeholder 4">
            <a:extLst>
              <a:ext uri="{FF2B5EF4-FFF2-40B4-BE49-F238E27FC236}">
                <a16:creationId xmlns:a16="http://schemas.microsoft.com/office/drawing/2014/main" id="{D39CC830-8A73-1683-2032-8570E20E6EC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84B43AE-FACA-895B-15DC-51812EF48057}"/>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669090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4894E4-FD1D-ED3E-7DE0-BF1B433FDE1A}"/>
              </a:ext>
            </a:extLst>
          </p:cNvPr>
          <p:cNvSpPr>
            <a:spLocks noGrp="1"/>
          </p:cNvSpPr>
          <p:nvPr>
            <p:ph type="title" orient="vert"/>
          </p:nvPr>
        </p:nvSpPr>
        <p:spPr>
          <a:xfrm>
            <a:off x="8724900" y="365125"/>
            <a:ext cx="2628900" cy="5811838"/>
          </a:xfrm>
          <a:prstGeom prst="rect">
            <a:avLst/>
          </a:prstGeo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23C2AFF-7456-69EF-D669-6E422B84428D}"/>
              </a:ext>
            </a:extLst>
          </p:cNvPr>
          <p:cNvSpPr>
            <a:spLocks noGrp="1"/>
          </p:cNvSpPr>
          <p:nvPr>
            <p:ph type="body" orient="vert" idx="1"/>
          </p:nvPr>
        </p:nvSpPr>
        <p:spPr>
          <a:xfrm>
            <a:off x="838200" y="365125"/>
            <a:ext cx="7734300"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F398E34-C1A7-1665-7187-EE68F9B955C5}"/>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5" name="Footer Placeholder 4">
            <a:extLst>
              <a:ext uri="{FF2B5EF4-FFF2-40B4-BE49-F238E27FC236}">
                <a16:creationId xmlns:a16="http://schemas.microsoft.com/office/drawing/2014/main" id="{17EC8014-1D67-73C9-38D8-1B811B92468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BD43D78-5684-4178-F7F8-529A10FAB6F8}"/>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83475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mage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5511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asic CSA Slide">
    <p:bg>
      <p:bgPr>
        <a:blipFill dpi="0" rotWithShape="1">
          <a:blip r:embed="rId2">
            <a:lum/>
          </a:blip>
          <a:srcRect/>
          <a:stretch>
            <a:fillRect l="-13000" r="-13000"/>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44A36D-4FAC-C13B-D5A9-9ACD3C6DA586}"/>
              </a:ext>
            </a:extLst>
          </p:cNvPr>
          <p:cNvPicPr>
            <a:picLocks noChangeAspect="1"/>
          </p:cNvPicPr>
          <p:nvPr userDrawn="1"/>
        </p:nvPicPr>
        <p:blipFill>
          <a:blip r:embed="rId3"/>
          <a:srcRect/>
          <a:stretch/>
        </p:blipFill>
        <p:spPr>
          <a:xfrm>
            <a:off x="10128070" y="6365850"/>
            <a:ext cx="1844037" cy="325780"/>
          </a:xfrm>
          <a:prstGeom prst="rect">
            <a:avLst/>
          </a:prstGeom>
        </p:spPr>
      </p:pic>
    </p:spTree>
    <p:extLst>
      <p:ext uri="{BB962C8B-B14F-4D97-AF65-F5344CB8AC3E}">
        <p14:creationId xmlns:p14="http://schemas.microsoft.com/office/powerpoint/2010/main" val="2850582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asic CSA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A9AE79-44B9-A859-5AF8-AA95B345ADAC}"/>
              </a:ext>
            </a:extLst>
          </p:cNvPr>
          <p:cNvSpPr/>
          <p:nvPr userDrawn="1"/>
        </p:nvSpPr>
        <p:spPr>
          <a:xfrm>
            <a:off x="0" y="0"/>
            <a:ext cx="12192000" cy="6858000"/>
          </a:xfrm>
          <a:prstGeom prst="rect">
            <a:avLst/>
          </a:prstGeom>
          <a:solidFill>
            <a:srgbClr val="0F1F29">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744A36D-4FAC-C13B-D5A9-9ACD3C6DA586}"/>
              </a:ext>
            </a:extLst>
          </p:cNvPr>
          <p:cNvPicPr>
            <a:picLocks noChangeAspect="1"/>
          </p:cNvPicPr>
          <p:nvPr userDrawn="1"/>
        </p:nvPicPr>
        <p:blipFill>
          <a:blip r:embed="rId3"/>
          <a:srcRect/>
          <a:stretch/>
        </p:blipFill>
        <p:spPr>
          <a:xfrm>
            <a:off x="10128070" y="6365850"/>
            <a:ext cx="1844037" cy="325780"/>
          </a:xfrm>
          <a:prstGeom prst="rect">
            <a:avLst/>
          </a:prstGeom>
        </p:spPr>
      </p:pic>
    </p:spTree>
    <p:extLst>
      <p:ext uri="{BB962C8B-B14F-4D97-AF65-F5344CB8AC3E}">
        <p14:creationId xmlns:p14="http://schemas.microsoft.com/office/powerpoint/2010/main" val="2969514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484FB-8590-2298-C0A9-C92919AC33BE}"/>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F0A1785-44DE-F8BC-92FB-6D7B187D5507}"/>
              </a:ext>
            </a:extLst>
          </p:cNvPr>
          <p:cNvSpPr>
            <a:spLocks noGrp="1"/>
          </p:cNvSpPr>
          <p:nvPr>
            <p:ph sz="half" idx="1"/>
          </p:nvPr>
        </p:nvSpPr>
        <p:spPr>
          <a:xfrm>
            <a:off x="838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3BFF5F-BEBF-E408-CFE8-871B2B19AADF}"/>
              </a:ext>
            </a:extLst>
          </p:cNvPr>
          <p:cNvSpPr>
            <a:spLocks noGrp="1"/>
          </p:cNvSpPr>
          <p:nvPr>
            <p:ph sz="half" idx="2"/>
          </p:nvPr>
        </p:nvSpPr>
        <p:spPr>
          <a:xfrm>
            <a:off x="6172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D180023-C917-2B51-BFF9-B924FFA6FB2E}"/>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6" name="Footer Placeholder 5">
            <a:extLst>
              <a:ext uri="{FF2B5EF4-FFF2-40B4-BE49-F238E27FC236}">
                <a16:creationId xmlns:a16="http://schemas.microsoft.com/office/drawing/2014/main" id="{EC7D69D0-150C-B485-C2FB-CBE4AA15928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6A47A57-0B3B-9335-895D-CBD78162F0BB}"/>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4105462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49C42-5FA6-D28E-B705-E7E1E648ADA8}"/>
              </a:ext>
            </a:extLst>
          </p:cNvPr>
          <p:cNvSpPr>
            <a:spLocks noGrp="1"/>
          </p:cNvSpPr>
          <p:nvPr>
            <p:ph type="title"/>
          </p:nvPr>
        </p:nvSpPr>
        <p:spPr>
          <a:xfrm>
            <a:off x="839788" y="365125"/>
            <a:ext cx="10515600" cy="1325563"/>
          </a:xfrm>
          <a:prstGeom prst="rect">
            <a:avLst/>
          </a:prstGeo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D083E8D-5A0B-1BF1-15DD-FC9DE0551280}"/>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171060C-605A-9E44-754B-8A7AC4244938}"/>
              </a:ext>
            </a:extLst>
          </p:cNvPr>
          <p:cNvSpPr>
            <a:spLocks noGrp="1"/>
          </p:cNvSpPr>
          <p:nvPr>
            <p:ph sz="half" idx="2"/>
          </p:nvPr>
        </p:nvSpPr>
        <p:spPr>
          <a:xfrm>
            <a:off x="839788" y="2505075"/>
            <a:ext cx="515778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A971A59-BF79-25F3-9568-CCD3F3C8EC74}"/>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C7320B2-D1ED-970A-FF0F-3EC1C690A9FB}"/>
              </a:ext>
            </a:extLst>
          </p:cNvPr>
          <p:cNvSpPr>
            <a:spLocks noGrp="1"/>
          </p:cNvSpPr>
          <p:nvPr>
            <p:ph sz="quarter" idx="4"/>
          </p:nvPr>
        </p:nvSpPr>
        <p:spPr>
          <a:xfrm>
            <a:off x="6172200" y="2505075"/>
            <a:ext cx="51831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FFC721E-B893-D58B-4F56-F2F054AB28C2}"/>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8" name="Footer Placeholder 7">
            <a:extLst>
              <a:ext uri="{FF2B5EF4-FFF2-40B4-BE49-F238E27FC236}">
                <a16:creationId xmlns:a16="http://schemas.microsoft.com/office/drawing/2014/main" id="{BB146C3F-82A5-33C2-111F-6A21B7442D5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5A94A71-AC2D-C662-0046-07507ADCC5E6}"/>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340458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EB235-ED35-7833-2A15-D37F501B7690}"/>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06F1D74-A52E-1171-A54F-2BAE0207CBE4}"/>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4" name="Footer Placeholder 3">
            <a:extLst>
              <a:ext uri="{FF2B5EF4-FFF2-40B4-BE49-F238E27FC236}">
                <a16:creationId xmlns:a16="http://schemas.microsoft.com/office/drawing/2014/main" id="{D9FEF699-3D37-0A52-FB9F-E58F17EF206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EBF11C86-A201-39A4-8142-56A813746C18}"/>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3663983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B1715C-4F67-9854-30E8-5E35845C731D}"/>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3" name="Footer Placeholder 2">
            <a:extLst>
              <a:ext uri="{FF2B5EF4-FFF2-40B4-BE49-F238E27FC236}">
                <a16:creationId xmlns:a16="http://schemas.microsoft.com/office/drawing/2014/main" id="{6EE5656F-55A7-2AC1-4B78-3C8DA7F2F12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E2B5DFCE-ECF8-3A9B-2C38-8FDF85400D3E}"/>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1631081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A8DA9-D046-6553-8D51-494C8DF59F1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55325EC-AAAE-63E2-76AE-C9FD62118297}"/>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F58EE47-FA29-DA11-247D-5EAE533FC7B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6DAAF7-7585-F0C3-BC27-1913F53A61DA}"/>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6" name="Footer Placeholder 5">
            <a:extLst>
              <a:ext uri="{FF2B5EF4-FFF2-40B4-BE49-F238E27FC236}">
                <a16:creationId xmlns:a16="http://schemas.microsoft.com/office/drawing/2014/main" id="{DE277F60-F40E-E1B1-D3ED-A12DB1198C3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3881D60-A4AF-CEF7-FD54-FEE48C248433}"/>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4162217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A red and black text on a black background&#10;&#10;Description automatically generated">
            <a:extLst>
              <a:ext uri="{FF2B5EF4-FFF2-40B4-BE49-F238E27FC236}">
                <a16:creationId xmlns:a16="http://schemas.microsoft.com/office/drawing/2014/main" id="{4877210C-3FCF-59C6-CD4C-F540B24A09FF}"/>
              </a:ext>
            </a:extLst>
          </p:cNvPr>
          <p:cNvPicPr>
            <a:picLocks noChangeAspect="1"/>
          </p:cNvPicPr>
          <p:nvPr userDrawn="1"/>
        </p:nvPicPr>
        <p:blipFill>
          <a:blip r:embed="rId14"/>
          <a:stretch>
            <a:fillRect/>
          </a:stretch>
        </p:blipFill>
        <p:spPr>
          <a:xfrm>
            <a:off x="10128069" y="6365850"/>
            <a:ext cx="1844040" cy="325780"/>
          </a:xfrm>
          <a:prstGeom prst="rect">
            <a:avLst/>
          </a:prstGeom>
        </p:spPr>
      </p:pic>
    </p:spTree>
    <p:extLst>
      <p:ext uri="{BB962C8B-B14F-4D97-AF65-F5344CB8AC3E}">
        <p14:creationId xmlns:p14="http://schemas.microsoft.com/office/powerpoint/2010/main" val="1720153070"/>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49" r:id="rId3"/>
    <p:sldLayoutId id="2147483660"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s://cybersecurityawareness.co.uk/partners/partner-area/" TargetMode="External"/><Relationship Id="rId2" Type="http://schemas.openxmlformats.org/officeDocument/2006/relationships/hyperlink" Target="https://cybersecurityawareness.co.uk/" TargetMode="External"/><Relationship Id="rId1" Type="http://schemas.openxmlformats.org/officeDocument/2006/relationships/slideLayout" Target="../slideLayouts/slideLayout2.xml"/><Relationship Id="rId5" Type="http://schemas.openxmlformats.org/officeDocument/2006/relationships/hyperlink" Target="https://cybersecurityawareness.co.uk/about/blog" TargetMode="External"/><Relationship Id="rId4" Type="http://schemas.openxmlformats.org/officeDocument/2006/relationships/hyperlink" Target="https://cybersecurityawareness.co.uk/services/monthly-vulnerability-scannin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6FE81-FF2E-9476-2C46-FFCB945A3B11}"/>
              </a:ext>
            </a:extLst>
          </p:cNvPr>
          <p:cNvSpPr txBox="1">
            <a:spLocks/>
          </p:cNvSpPr>
          <p:nvPr/>
        </p:nvSpPr>
        <p:spPr>
          <a:xfrm>
            <a:off x="1071371" y="3137114"/>
            <a:ext cx="10058400" cy="989012"/>
          </a:xfrm>
          <a:prstGeom prst="rect">
            <a:avLst/>
          </a:prstGeom>
        </p:spPr>
        <p:style>
          <a:lnRef idx="0">
            <a:scrgbClr r="0" g="0" b="0"/>
          </a:lnRef>
          <a:fillRef idx="0">
            <a:scrgbClr r="0" g="0" b="0"/>
          </a:fillRef>
          <a:effectRef idx="0">
            <a:scrgbClr r="0" g="0" b="0"/>
          </a:effectRef>
          <a:fontRef idx="minor">
            <a:schemeClr val="dk1"/>
          </a:fontRef>
        </p:style>
        <p:txBody>
          <a:bodyP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n-US" sz="4000" spc="300">
                <a:solidFill>
                  <a:srgbClr val="FFFFFF"/>
                </a:solidFill>
                <a:latin typeface="Poppins Medium" pitchFamily="2" charset="77"/>
                <a:cs typeface="Poppins Medium" pitchFamily="2" charset="77"/>
              </a:rPr>
              <a:t>Cyber Security Awareness</a:t>
            </a:r>
            <a:endParaRPr lang="en-US" sz="4000" spc="300" dirty="0">
              <a:solidFill>
                <a:srgbClr val="FFFFFF"/>
              </a:solidFill>
              <a:latin typeface="Poppins Medium" pitchFamily="2" charset="77"/>
              <a:cs typeface="Poppins Medium" pitchFamily="2" charset="77"/>
            </a:endParaRPr>
          </a:p>
        </p:txBody>
      </p:sp>
      <p:sp>
        <p:nvSpPr>
          <p:cNvPr id="3" name="TextBox 2">
            <a:extLst>
              <a:ext uri="{FF2B5EF4-FFF2-40B4-BE49-F238E27FC236}">
                <a16:creationId xmlns:a16="http://schemas.microsoft.com/office/drawing/2014/main" id="{906B0DC7-39AA-7217-5770-61F5281F0247}"/>
              </a:ext>
            </a:extLst>
          </p:cNvPr>
          <p:cNvSpPr txBox="1"/>
          <p:nvPr/>
        </p:nvSpPr>
        <p:spPr>
          <a:xfrm>
            <a:off x="4135699" y="2821183"/>
            <a:ext cx="3929743" cy="276999"/>
          </a:xfrm>
          <a:prstGeom prst="rect">
            <a:avLst/>
          </a:prstGeom>
          <a:noFill/>
        </p:spPr>
        <p:txBody>
          <a:bodyPr wrap="square" rtlCol="0">
            <a:spAutoFit/>
          </a:bodyPr>
          <a:lstStyle/>
          <a:p>
            <a:pPr algn="ctr"/>
            <a:r>
              <a:rPr lang="en-US" sz="1200" spc="300" dirty="0">
                <a:solidFill>
                  <a:schemeClr val="bg1">
                    <a:lumMod val="95000"/>
                  </a:schemeClr>
                </a:solidFill>
                <a:latin typeface="Poppins" pitchFamily="2" charset="77"/>
                <a:cs typeface="Poppins" pitchFamily="2" charset="77"/>
              </a:rPr>
              <a:t>THANK YOU FOR PARTNERING WITH</a:t>
            </a:r>
          </a:p>
        </p:txBody>
      </p:sp>
      <p:sp>
        <p:nvSpPr>
          <p:cNvPr id="4" name="TextBox 3">
            <a:extLst>
              <a:ext uri="{FF2B5EF4-FFF2-40B4-BE49-F238E27FC236}">
                <a16:creationId xmlns:a16="http://schemas.microsoft.com/office/drawing/2014/main" id="{1926C0D1-2E76-2094-79F2-DF6857C163CB}"/>
              </a:ext>
            </a:extLst>
          </p:cNvPr>
          <p:cNvSpPr txBox="1"/>
          <p:nvPr/>
        </p:nvSpPr>
        <p:spPr>
          <a:xfrm>
            <a:off x="1980327" y="4018831"/>
            <a:ext cx="8240486" cy="1415772"/>
          </a:xfrm>
          <a:prstGeom prst="rect">
            <a:avLst/>
          </a:prstGeom>
          <a:noFill/>
        </p:spPr>
        <p:txBody>
          <a:bodyPr wrap="square" rtlCol="0">
            <a:spAutoFit/>
          </a:bodyPr>
          <a:lstStyle/>
          <a:p>
            <a:pPr algn="ctr"/>
            <a:r>
              <a:rPr lang="en-US" sz="2000" dirty="0">
                <a:solidFill>
                  <a:schemeClr val="bg1">
                    <a:lumMod val="95000"/>
                  </a:schemeClr>
                </a:solidFill>
                <a:latin typeface="Poppins" pitchFamily="2" charset="77"/>
                <a:cs typeface="Poppins" pitchFamily="2" charset="77"/>
              </a:rPr>
              <a:t>Fully managed cyber security awareness services</a:t>
            </a:r>
          </a:p>
          <a:p>
            <a:pPr algn="ctr"/>
            <a:endParaRPr lang="en-US" sz="1600" dirty="0">
              <a:solidFill>
                <a:schemeClr val="bg1">
                  <a:lumMod val="95000"/>
                </a:schemeClr>
              </a:solidFill>
              <a:latin typeface="Poppins" pitchFamily="2" charset="77"/>
              <a:cs typeface="Poppins" pitchFamily="2" charset="77"/>
            </a:endParaRPr>
          </a:p>
          <a:p>
            <a:pPr algn="ctr"/>
            <a:r>
              <a:rPr lang="en-US" sz="1200" dirty="0">
                <a:solidFill>
                  <a:schemeClr val="bg1">
                    <a:lumMod val="95000"/>
                  </a:schemeClr>
                </a:solidFill>
                <a:latin typeface="Poppins" pitchFamily="2" charset="77"/>
                <a:cs typeface="Poppins" pitchFamily="2" charset="77"/>
              </a:rPr>
              <a:t>Designed to make a difference.</a:t>
            </a:r>
          </a:p>
          <a:p>
            <a:pPr algn="ctr"/>
            <a:endParaRPr lang="en-US" sz="1200" dirty="0">
              <a:solidFill>
                <a:schemeClr val="bg1">
                  <a:lumMod val="95000"/>
                </a:schemeClr>
              </a:solidFill>
              <a:latin typeface="Poppins" pitchFamily="2" charset="77"/>
              <a:cs typeface="Poppins" pitchFamily="2" charset="77"/>
            </a:endParaRPr>
          </a:p>
          <a:p>
            <a:pPr algn="ctr"/>
            <a:r>
              <a:rPr lang="en-US" sz="1200" dirty="0">
                <a:solidFill>
                  <a:schemeClr val="bg1">
                    <a:lumMod val="95000"/>
                  </a:schemeClr>
                </a:solidFill>
                <a:latin typeface="Poppins" pitchFamily="2" charset="77"/>
                <a:cs typeface="Poppins" pitchFamily="2" charset="77"/>
              </a:rPr>
              <a:t>Services tailored towards employees to help </a:t>
            </a:r>
            <a:r>
              <a:rPr lang="en-US" sz="1200" dirty="0" err="1">
                <a:solidFill>
                  <a:schemeClr val="bg1">
                    <a:lumMod val="95000"/>
                  </a:schemeClr>
                </a:solidFill>
                <a:latin typeface="Poppins" pitchFamily="2" charset="77"/>
                <a:cs typeface="Poppins" pitchFamily="2" charset="77"/>
              </a:rPr>
              <a:t>organisations</a:t>
            </a:r>
            <a:r>
              <a:rPr lang="en-US" sz="1200" dirty="0">
                <a:solidFill>
                  <a:schemeClr val="bg1">
                    <a:lumMod val="95000"/>
                  </a:schemeClr>
                </a:solidFill>
                <a:latin typeface="Poppins" pitchFamily="2" charset="77"/>
                <a:cs typeface="Poppins" pitchFamily="2" charset="77"/>
              </a:rPr>
              <a:t> bolster their cyber</a:t>
            </a:r>
          </a:p>
          <a:p>
            <a:pPr algn="ctr"/>
            <a:r>
              <a:rPr lang="en-US" sz="1200" dirty="0">
                <a:solidFill>
                  <a:schemeClr val="bg1">
                    <a:lumMod val="95000"/>
                  </a:schemeClr>
                </a:solidFill>
                <a:latin typeface="Poppins" pitchFamily="2" charset="77"/>
                <a:cs typeface="Poppins" pitchFamily="2" charset="77"/>
              </a:rPr>
              <a:t>security posture, achieve accreditations and meet compliance.</a:t>
            </a:r>
            <a:endParaRPr lang="en-US" dirty="0">
              <a:solidFill>
                <a:schemeClr val="bg1">
                  <a:lumMod val="95000"/>
                </a:schemeClr>
              </a:solidFill>
              <a:latin typeface="Poppins" pitchFamily="2" charset="77"/>
              <a:cs typeface="Poppins" pitchFamily="2" charset="77"/>
            </a:endParaRPr>
          </a:p>
        </p:txBody>
      </p:sp>
    </p:spTree>
    <p:extLst>
      <p:ext uri="{BB962C8B-B14F-4D97-AF65-F5344CB8AC3E}">
        <p14:creationId xmlns:p14="http://schemas.microsoft.com/office/powerpoint/2010/main" val="4250222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7578FC9-F593-EF16-0D2E-87F8C118C156}"/>
              </a:ext>
            </a:extLst>
          </p:cNvPr>
          <p:cNvSpPr txBox="1"/>
          <p:nvPr/>
        </p:nvSpPr>
        <p:spPr>
          <a:xfrm>
            <a:off x="550223" y="512839"/>
            <a:ext cx="11641777" cy="2593018"/>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Useful Links</a:t>
            </a:r>
          </a:p>
          <a:p>
            <a:pPr>
              <a:lnSpc>
                <a:spcPct val="150000"/>
              </a:lnSpc>
            </a:pPr>
            <a:endParaRPr lang="en-GB" sz="1200" dirty="0">
              <a:solidFill>
                <a:srgbClr val="2F323A"/>
              </a:solidFill>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Cyber Security Awareness Website - </a:t>
            </a:r>
            <a:r>
              <a:rPr lang="en-GB" sz="1200" dirty="0">
                <a:solidFill>
                  <a:srgbClr val="2F323A"/>
                </a:solidFill>
                <a:effectLst/>
                <a:latin typeface="Poppins" pitchFamily="2" charset="77"/>
                <a:ea typeface="Calibri" panose="020F0502020204030204" pitchFamily="34" charset="0"/>
                <a:cs typeface="Poppins" pitchFamily="2" charset="77"/>
                <a:hlinkClick r:id="rId2">
                  <a:extLst>
                    <a:ext uri="{A12FA001-AC4F-418D-AE19-62706E023703}">
                      <ahyp:hlinkClr xmlns:ahyp="http://schemas.microsoft.com/office/drawing/2018/hyperlinkcolor" val="tx"/>
                    </a:ext>
                  </a:extLst>
                </a:hlinkClick>
              </a:rPr>
              <a:t>https://cybersecurityawareness.co.uk/</a:t>
            </a:r>
            <a:endParaRPr lang="en-GB" sz="1200" dirty="0">
              <a:solidFill>
                <a:srgbClr val="2F323A"/>
              </a:solidFill>
              <a:effectLst/>
              <a:latin typeface="Poppins" pitchFamily="2" charset="77"/>
              <a:ea typeface="Calibri" panose="020F0502020204030204" pitchFamily="34" charset="0"/>
              <a:cs typeface="Poppins" pitchFamily="2" charset="77"/>
            </a:endParaRPr>
          </a:p>
          <a:p>
            <a:pPr>
              <a:lnSpc>
                <a:spcPct val="150000"/>
              </a:lnSpc>
            </a:pPr>
            <a:endParaRPr lang="en-GB" sz="1200" dirty="0">
              <a:solidFill>
                <a:srgbClr val="2F323A"/>
              </a:solidFill>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Partner area - </a:t>
            </a:r>
            <a:r>
              <a:rPr lang="en-GB" sz="1200" dirty="0">
                <a:solidFill>
                  <a:srgbClr val="2F323A"/>
                </a:solidFill>
                <a:effectLst/>
                <a:latin typeface="Poppins" pitchFamily="2" charset="77"/>
                <a:ea typeface="Calibri" panose="020F0502020204030204" pitchFamily="34" charset="0"/>
                <a:cs typeface="Poppins" pitchFamily="2" charset="77"/>
                <a:hlinkClick r:id="rId3"/>
              </a:rPr>
              <a:t>https://cybersecurityawareness.co.uk/partners/partner-area/</a:t>
            </a:r>
            <a:endParaRPr lang="en-GB" sz="1200" dirty="0">
              <a:solidFill>
                <a:srgbClr val="2F323A"/>
              </a:solidFill>
              <a:effectLst/>
              <a:latin typeface="Poppins" pitchFamily="2" charset="77"/>
              <a:ea typeface="Calibri" panose="020F0502020204030204" pitchFamily="34" charset="0"/>
              <a:cs typeface="Poppins" pitchFamily="2" charset="77"/>
            </a:endParaRPr>
          </a:p>
          <a:p>
            <a:pPr>
              <a:lnSpc>
                <a:spcPct val="150000"/>
              </a:lnSpc>
            </a:pPr>
            <a:endParaRPr lang="en-GB" sz="1200" dirty="0">
              <a:solidFill>
                <a:srgbClr val="2F323A"/>
              </a:solidFill>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V-Scan Product Landing Page - </a:t>
            </a:r>
            <a:r>
              <a:rPr lang="en-GB" sz="1200" u="sng" dirty="0">
                <a:solidFill>
                  <a:srgbClr val="2F323A"/>
                </a:solidFill>
                <a:effectLst/>
                <a:latin typeface="Poppins" pitchFamily="2" charset="77"/>
                <a:ea typeface="Calibri" panose="020F0502020204030204" pitchFamily="34" charset="0"/>
                <a:cs typeface="Poppins" pitchFamily="2" charset="77"/>
                <a:hlinkClick r:id="rId4"/>
              </a:rPr>
              <a:t>https://cybersecurityawareness.co.uk/services/monthly-vulnerability-scanning/</a:t>
            </a:r>
            <a:endParaRPr lang="en-GB" sz="1200" u="sng" dirty="0">
              <a:solidFill>
                <a:srgbClr val="2F323A"/>
              </a:solidFill>
              <a:effectLst/>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 </a:t>
            </a:r>
            <a:endParaRPr lang="en-GB" sz="1200" dirty="0">
              <a:solidFill>
                <a:srgbClr val="2F323A"/>
              </a:solidFill>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Cyber Security Awareness Blog - </a:t>
            </a:r>
            <a:r>
              <a:rPr lang="en-GB" sz="1200" u="sng" dirty="0">
                <a:solidFill>
                  <a:srgbClr val="2F323A"/>
                </a:solidFill>
                <a:effectLst/>
                <a:latin typeface="Poppins" pitchFamily="2" charset="77"/>
                <a:ea typeface="Calibri" panose="020F0502020204030204" pitchFamily="34" charset="0"/>
                <a:cs typeface="Poppins" pitchFamily="2" charset="77"/>
                <a:hlinkClick r:id="rId5">
                  <a:extLst>
                    <a:ext uri="{A12FA001-AC4F-418D-AE19-62706E023703}">
                      <ahyp:hlinkClr xmlns:ahyp="http://schemas.microsoft.com/office/drawing/2018/hyperlinkcolor" val="tx"/>
                    </a:ext>
                  </a:extLst>
                </a:hlinkClick>
              </a:rPr>
              <a:t>https://cybersecurityawareness.co.uk/about/blog</a:t>
            </a:r>
            <a:endParaRPr lang="en-GB" sz="1200" u="sng" dirty="0">
              <a:solidFill>
                <a:srgbClr val="2F323A"/>
              </a:solidFill>
              <a:latin typeface="Poppins" pitchFamily="2" charset="77"/>
              <a:ea typeface="Calibri" panose="020F0502020204030204" pitchFamily="34" charset="0"/>
              <a:cs typeface="Poppins" pitchFamily="2" charset="77"/>
            </a:endParaRPr>
          </a:p>
        </p:txBody>
      </p:sp>
    </p:spTree>
    <p:extLst>
      <p:ext uri="{BB962C8B-B14F-4D97-AF65-F5344CB8AC3E}">
        <p14:creationId xmlns:p14="http://schemas.microsoft.com/office/powerpoint/2010/main" val="1237787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1813173"/>
            <a:ext cx="5802086" cy="3231654"/>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Cyber Security Awareness Mission</a:t>
            </a:r>
          </a:p>
          <a:p>
            <a:endParaRPr lang="en-US" sz="16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Employees are proven to be the biggest cyber security risk to any </a:t>
            </a:r>
            <a:r>
              <a:rPr lang="en-US" sz="1200" dirty="0" err="1">
                <a:solidFill>
                  <a:srgbClr val="2F323A"/>
                </a:solidFill>
                <a:latin typeface="Poppins" pitchFamily="2" charset="77"/>
                <a:cs typeface="Poppins" pitchFamily="2" charset="77"/>
              </a:rPr>
              <a:t>organisation</a:t>
            </a:r>
            <a:r>
              <a:rPr lang="en-US" sz="1200" dirty="0">
                <a:solidFill>
                  <a:srgbClr val="2F323A"/>
                </a:solidFill>
                <a:latin typeface="Poppins" pitchFamily="2" charset="77"/>
                <a:cs typeface="Poppins" pitchFamily="2" charset="77"/>
              </a:rPr>
              <a:t>. When building a strong security posture, cyber threat prevention, detection and remediation technology is incredibly important, though the workforce themselves can often be oversighted.</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Our mission is to tackle the cyber threats employees pose to their </a:t>
            </a:r>
            <a:r>
              <a:rPr lang="en-US" sz="1200" dirty="0" err="1">
                <a:solidFill>
                  <a:srgbClr val="2F323A"/>
                </a:solidFill>
                <a:latin typeface="Poppins" pitchFamily="2" charset="77"/>
                <a:cs typeface="Poppins" pitchFamily="2" charset="77"/>
              </a:rPr>
              <a:t>organisation</a:t>
            </a:r>
            <a:r>
              <a:rPr lang="en-US" sz="1200" dirty="0">
                <a:solidFill>
                  <a:srgbClr val="2F323A"/>
                </a:solidFill>
                <a:latin typeface="Poppins" pitchFamily="2" charset="77"/>
                <a:cs typeface="Poppins" pitchFamily="2" charset="77"/>
              </a:rPr>
              <a:t> through raising cyber security awareness. </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We make it easy, affordable and accessible for all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regardless of size or sector, to maintain staff awareness, best practice and vigilance towards cyber threats.</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Our services are all available bespoke and fully managed, without </a:t>
            </a:r>
            <a:r>
              <a:rPr lang="en-US" sz="1200" dirty="0" err="1">
                <a:solidFill>
                  <a:srgbClr val="2F323A"/>
                </a:solidFill>
                <a:latin typeface="Poppins" pitchFamily="2" charset="77"/>
                <a:cs typeface="Poppins" pitchFamily="2" charset="77"/>
              </a:rPr>
              <a:t>stigmatised</a:t>
            </a:r>
            <a:r>
              <a:rPr lang="en-US" sz="1200" dirty="0">
                <a:solidFill>
                  <a:srgbClr val="2F323A"/>
                </a:solidFill>
                <a:latin typeface="Poppins" pitchFamily="2" charset="77"/>
                <a:cs typeface="Poppins" pitchFamily="2" charset="77"/>
              </a:rPr>
              <a:t>, hefty price tags. </a:t>
            </a:r>
          </a:p>
        </p:txBody>
      </p:sp>
      <p:pic>
        <p:nvPicPr>
          <p:cNvPr id="6" name="Picture 5" descr="A group of people raising their hands&#10;&#10;Description automatically generated with medium confidence">
            <a:extLst>
              <a:ext uri="{FF2B5EF4-FFF2-40B4-BE49-F238E27FC236}">
                <a16:creationId xmlns:a16="http://schemas.microsoft.com/office/drawing/2014/main" id="{7CE9E549-2306-F03F-7E99-89939295E6FD}"/>
              </a:ext>
            </a:extLst>
          </p:cNvPr>
          <p:cNvPicPr>
            <a:picLocks noChangeAspect="1"/>
          </p:cNvPicPr>
          <p:nvPr/>
        </p:nvPicPr>
        <p:blipFill>
          <a:blip r:embed="rId2"/>
          <a:stretch>
            <a:fillRect/>
          </a:stretch>
        </p:blipFill>
        <p:spPr>
          <a:xfrm>
            <a:off x="7542973" y="576943"/>
            <a:ext cx="4304311" cy="5391150"/>
          </a:xfrm>
          <a:prstGeom prst="rect">
            <a:avLst/>
          </a:prstGeom>
        </p:spPr>
      </p:pic>
    </p:spTree>
    <p:extLst>
      <p:ext uri="{BB962C8B-B14F-4D97-AF65-F5344CB8AC3E}">
        <p14:creationId xmlns:p14="http://schemas.microsoft.com/office/powerpoint/2010/main" val="2044308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1259175"/>
            <a:ext cx="6041572" cy="3785652"/>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Our Story</a:t>
            </a:r>
          </a:p>
          <a:p>
            <a:endParaRPr lang="en-US" sz="16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Cyber Security Awareness was founded in 2016 by industry leading cyber experts to fill a clear gap and solve human risk within businesses and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We quickly grew to being a leading provider in this market space because, unlike other providers, all of our solutions are outcomes-driven to stop security incidents from happening – not just tick training boxes.</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As we have grown, so has our portfolio. We offer services covering GDPR Awareness, Dark Web Monitoring, Vulnerability Scanning, Phishing Protection and Policy Management. All fully managed, at affordable rates for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of all sizes, in all industries.</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We are committed to providing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with the tools and training required to meet GDPR and cyber security compliance, harnessing the power of our knowledgeable teams and leveraging our connections in the industry to remain up to date at all times.</a:t>
            </a:r>
          </a:p>
        </p:txBody>
      </p:sp>
      <p:pic>
        <p:nvPicPr>
          <p:cNvPr id="4" name="Picture 3" descr="A picture containing floor, indoor, office, cluttered&#10;&#10;Description automatically generated">
            <a:extLst>
              <a:ext uri="{FF2B5EF4-FFF2-40B4-BE49-F238E27FC236}">
                <a16:creationId xmlns:a16="http://schemas.microsoft.com/office/drawing/2014/main" id="{7F572812-A47A-D9C8-F627-E831448749C4}"/>
              </a:ext>
            </a:extLst>
          </p:cNvPr>
          <p:cNvPicPr>
            <a:picLocks noChangeAspect="1"/>
          </p:cNvPicPr>
          <p:nvPr/>
        </p:nvPicPr>
        <p:blipFill>
          <a:blip r:embed="rId2"/>
          <a:stretch>
            <a:fillRect/>
          </a:stretch>
        </p:blipFill>
        <p:spPr>
          <a:xfrm>
            <a:off x="7652658" y="864053"/>
            <a:ext cx="4103914" cy="5129893"/>
          </a:xfrm>
          <a:prstGeom prst="rect">
            <a:avLst/>
          </a:prstGeom>
        </p:spPr>
      </p:pic>
    </p:spTree>
    <p:extLst>
      <p:ext uri="{BB962C8B-B14F-4D97-AF65-F5344CB8AC3E}">
        <p14:creationId xmlns:p14="http://schemas.microsoft.com/office/powerpoint/2010/main" val="741675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435428" y="443566"/>
            <a:ext cx="6041572" cy="5970865"/>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Our Services (in 25 words)</a:t>
            </a:r>
          </a:p>
          <a:p>
            <a:endParaRPr lang="en-US" sz="1600" dirty="0">
              <a:solidFill>
                <a:srgbClr val="2F323A"/>
              </a:solidFill>
              <a:latin typeface="Poppins" pitchFamily="2" charset="77"/>
              <a:cs typeface="Poppins" pitchFamily="2" charset="77"/>
            </a:endParaRPr>
          </a:p>
          <a:p>
            <a:r>
              <a:rPr lang="en-US" sz="1400" b="1" dirty="0">
                <a:solidFill>
                  <a:srgbClr val="2F323A"/>
                </a:solidFill>
                <a:latin typeface="Poppins SemiBold" pitchFamily="2" charset="77"/>
                <a:cs typeface="Poppins SemiBold" pitchFamily="2" charset="77"/>
              </a:rPr>
              <a:t>Security Awareness Training and Testing (SATT)</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Fully managed Security Awareness Training and Testing stops employees causing security incidents and makes raising and maintaining cyber awareness easy, accessible and affordable for all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a:t>
            </a:r>
          </a:p>
          <a:p>
            <a:endParaRPr lang="en-US" sz="1200" dirty="0">
              <a:solidFill>
                <a:srgbClr val="2F323A"/>
              </a:solidFill>
              <a:latin typeface="Poppins" pitchFamily="2" charset="77"/>
              <a:cs typeface="Poppins" pitchFamily="2" charset="77"/>
            </a:endParaRPr>
          </a:p>
          <a:p>
            <a:r>
              <a:rPr lang="en-US" sz="1400" b="1" dirty="0">
                <a:solidFill>
                  <a:srgbClr val="2F323A"/>
                </a:solidFill>
                <a:latin typeface="Poppins SemiBold" pitchFamily="2" charset="77"/>
                <a:cs typeface="Poppins SemiBold" pitchFamily="2" charset="77"/>
              </a:rPr>
              <a:t>GDPR Awareness</a:t>
            </a:r>
          </a:p>
          <a:p>
            <a:endParaRPr lang="en-US" sz="1200" dirty="0">
              <a:solidFill>
                <a:srgbClr val="2F323A"/>
              </a:solidFill>
              <a:latin typeface="Poppins" pitchFamily="2" charset="77"/>
              <a:cs typeface="Poppins" pitchFamily="2" charset="77"/>
            </a:endParaRPr>
          </a:p>
          <a:p>
            <a:r>
              <a:rPr lang="en-GB" sz="1200" dirty="0">
                <a:latin typeface="Poppins" pitchFamily="2" charset="77"/>
              </a:rPr>
              <a:t>The perfect way to educate your employees on GDPR legislation and gain evidence that staff understand data handling and management. Delivered online with fully managed reports and reminders.</a:t>
            </a:r>
          </a:p>
          <a:p>
            <a:endParaRPr lang="en-GB" sz="1200" dirty="0">
              <a:solidFill>
                <a:srgbClr val="2F323A"/>
              </a:solidFill>
              <a:latin typeface="Poppins" pitchFamily="2" charset="77"/>
              <a:cs typeface="Poppins" pitchFamily="2" charset="77"/>
            </a:endParaRPr>
          </a:p>
          <a:p>
            <a:r>
              <a:rPr lang="en-US" sz="1400" b="1" dirty="0" err="1">
                <a:solidFill>
                  <a:srgbClr val="2F323A"/>
                </a:solidFill>
                <a:latin typeface="Poppins SemiBold" pitchFamily="2" charset="77"/>
                <a:cs typeface="Poppins SemiBold" pitchFamily="2" charset="77"/>
              </a:rPr>
              <a:t>CyberSIGHT</a:t>
            </a:r>
            <a:r>
              <a:rPr lang="en-US" sz="1400" b="1" dirty="0">
                <a:solidFill>
                  <a:srgbClr val="2F323A"/>
                </a:solidFill>
                <a:latin typeface="Poppins SemiBold" pitchFamily="2" charset="77"/>
                <a:cs typeface="Poppins SemiBold" pitchFamily="2" charset="77"/>
              </a:rPr>
              <a:t> (Dark Web Monitoring)</a:t>
            </a:r>
          </a:p>
          <a:p>
            <a:endParaRPr lang="en-GB" sz="1200" dirty="0">
              <a:latin typeface="Poppins" pitchFamily="2" charset="77"/>
            </a:endParaRPr>
          </a:p>
          <a:p>
            <a:r>
              <a:rPr lang="en-GB" sz="1200" dirty="0">
                <a:latin typeface="Poppins" pitchFamily="2" charset="77"/>
              </a:rPr>
              <a:t>Discover breached credentials relating to your corporate domains that put you at risk, remediate and receive alerts when new breaches are found on the Dark Web.</a:t>
            </a:r>
          </a:p>
          <a:p>
            <a:endParaRPr lang="en-GB" sz="1200" dirty="0">
              <a:solidFill>
                <a:srgbClr val="2F323A"/>
              </a:solidFill>
              <a:latin typeface="Poppins" pitchFamily="2" charset="77"/>
              <a:cs typeface="Poppins" pitchFamily="2" charset="77"/>
            </a:endParaRPr>
          </a:p>
          <a:p>
            <a:r>
              <a:rPr lang="en-US" sz="1400" b="1" dirty="0">
                <a:solidFill>
                  <a:srgbClr val="2F323A"/>
                </a:solidFill>
                <a:latin typeface="Poppins SemiBold" pitchFamily="2" charset="77"/>
                <a:cs typeface="Poppins SemiBold" pitchFamily="2" charset="77"/>
              </a:rPr>
              <a:t>V-Scan (Monthly Vulnerability Scanning)</a:t>
            </a:r>
          </a:p>
          <a:p>
            <a:endParaRPr lang="en-GB" sz="1200" dirty="0">
              <a:latin typeface="Poppins" pitchFamily="2" charset="77"/>
            </a:endParaRPr>
          </a:p>
          <a:p>
            <a:r>
              <a:rPr lang="en-GB" sz="1200" dirty="0">
                <a:latin typeface="Poppins" pitchFamily="2" charset="77"/>
              </a:rPr>
              <a:t>Monthly vulnerability scanning across your infrastructure and network to notify you of any points of weakness, with detailed reports and unmatched ROI.</a:t>
            </a:r>
          </a:p>
          <a:p>
            <a:endParaRPr lang="en-GB" sz="1200" dirty="0">
              <a:solidFill>
                <a:srgbClr val="2F323A"/>
              </a:solidFill>
              <a:latin typeface="Poppins" pitchFamily="2" charset="77"/>
              <a:cs typeface="Poppins" pitchFamily="2" charset="77"/>
            </a:endParaRPr>
          </a:p>
          <a:p>
            <a:r>
              <a:rPr lang="en-US" sz="1400" b="1" dirty="0">
                <a:solidFill>
                  <a:srgbClr val="2F323A"/>
                </a:solidFill>
                <a:latin typeface="Poppins SemiBold" pitchFamily="2" charset="77"/>
                <a:cs typeface="Poppins SemiBold" pitchFamily="2" charset="77"/>
              </a:rPr>
              <a:t>Phish999 (Phishing prevention and alert banner)</a:t>
            </a:r>
          </a:p>
          <a:p>
            <a:endParaRPr lang="en-GB" sz="1200" dirty="0">
              <a:latin typeface="Poppins" pitchFamily="2" charset="77"/>
            </a:endParaRPr>
          </a:p>
          <a:p>
            <a:r>
              <a:rPr lang="en-GB" sz="1200" dirty="0">
                <a:latin typeface="Poppins" pitchFamily="2" charset="77"/>
              </a:rPr>
              <a:t>An additional layer of email security with a phishing alert banner and ‘report phishing’ functionality to protect against phishing attacks.</a:t>
            </a:r>
            <a:endParaRPr lang="en-US" sz="1200" dirty="0">
              <a:solidFill>
                <a:srgbClr val="2F323A"/>
              </a:solidFill>
              <a:latin typeface="Poppins" pitchFamily="2" charset="77"/>
              <a:cs typeface="Poppins" pitchFamily="2" charset="77"/>
            </a:endParaRPr>
          </a:p>
        </p:txBody>
      </p:sp>
      <p:pic>
        <p:nvPicPr>
          <p:cNvPr id="4" name="Picture 3" descr="A picture containing floor, indoor, office, cluttered&#10;&#10;Description automatically generated">
            <a:extLst>
              <a:ext uri="{FF2B5EF4-FFF2-40B4-BE49-F238E27FC236}">
                <a16:creationId xmlns:a16="http://schemas.microsoft.com/office/drawing/2014/main" id="{7F572812-A47A-D9C8-F627-E831448749C4}"/>
              </a:ext>
            </a:extLst>
          </p:cNvPr>
          <p:cNvPicPr>
            <a:picLocks noChangeAspect="1"/>
          </p:cNvPicPr>
          <p:nvPr/>
        </p:nvPicPr>
        <p:blipFill>
          <a:blip r:embed="rId2"/>
          <a:stretch>
            <a:fillRect/>
          </a:stretch>
        </p:blipFill>
        <p:spPr>
          <a:xfrm>
            <a:off x="7652658" y="864053"/>
            <a:ext cx="4103914" cy="5129893"/>
          </a:xfrm>
          <a:prstGeom prst="rect">
            <a:avLst/>
          </a:prstGeom>
        </p:spPr>
      </p:pic>
    </p:spTree>
    <p:extLst>
      <p:ext uri="{BB962C8B-B14F-4D97-AF65-F5344CB8AC3E}">
        <p14:creationId xmlns:p14="http://schemas.microsoft.com/office/powerpoint/2010/main" val="3784782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B224280-461A-C519-69A1-D2366D2CE71F}"/>
              </a:ext>
            </a:extLst>
          </p:cNvPr>
          <p:cNvSpPr/>
          <p:nvPr/>
        </p:nvSpPr>
        <p:spPr>
          <a:xfrm>
            <a:off x="6096000" y="0"/>
            <a:ext cx="6096000" cy="6858000"/>
          </a:xfrm>
          <a:prstGeom prst="rect">
            <a:avLst/>
          </a:prstGeom>
          <a:solidFill>
            <a:srgbClr val="0F1F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6B3CBD5-B3F4-716F-857C-AF4388BC0E32}"/>
              </a:ext>
            </a:extLst>
          </p:cNvPr>
          <p:cNvSpPr/>
          <p:nvPr/>
        </p:nvSpPr>
        <p:spPr>
          <a:xfrm>
            <a:off x="0" y="0"/>
            <a:ext cx="12192000" cy="1397673"/>
          </a:xfrm>
          <a:prstGeom prst="rect">
            <a:avLst/>
          </a:prstGeom>
          <a:solidFill>
            <a:srgbClr val="CC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681BD25-E4CF-A2F8-5139-61C988AB16F7}"/>
              </a:ext>
            </a:extLst>
          </p:cNvPr>
          <p:cNvSpPr txBox="1"/>
          <p:nvPr/>
        </p:nvSpPr>
        <p:spPr>
          <a:xfrm>
            <a:off x="411677" y="497771"/>
            <a:ext cx="11368645" cy="400110"/>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V-Scan Monthly Vulnerability Scanning</a:t>
            </a:r>
          </a:p>
        </p:txBody>
      </p:sp>
      <p:sp>
        <p:nvSpPr>
          <p:cNvPr id="6" name="TextBox 5">
            <a:extLst>
              <a:ext uri="{FF2B5EF4-FFF2-40B4-BE49-F238E27FC236}">
                <a16:creationId xmlns:a16="http://schemas.microsoft.com/office/drawing/2014/main" id="{E703E041-55BB-4A8C-B216-9205DFFFB991}"/>
              </a:ext>
            </a:extLst>
          </p:cNvPr>
          <p:cNvSpPr txBox="1"/>
          <p:nvPr/>
        </p:nvSpPr>
        <p:spPr>
          <a:xfrm>
            <a:off x="6306787" y="1763595"/>
            <a:ext cx="5674426" cy="1508105"/>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the customer</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Monthly reports on vulnerability exposure</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Greater ROI than traditional assessments</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Easy installation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scalable, from a single IP to multi-national requirements</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a:t>
            </a:r>
          </a:p>
        </p:txBody>
      </p:sp>
      <p:sp>
        <p:nvSpPr>
          <p:cNvPr id="7" name="TextBox 6">
            <a:extLst>
              <a:ext uri="{FF2B5EF4-FFF2-40B4-BE49-F238E27FC236}">
                <a16:creationId xmlns:a16="http://schemas.microsoft.com/office/drawing/2014/main" id="{6C975871-EC25-C91C-2FC9-A3A9BED420E4}"/>
              </a:ext>
            </a:extLst>
          </p:cNvPr>
          <p:cNvSpPr txBox="1"/>
          <p:nvPr/>
        </p:nvSpPr>
        <p:spPr>
          <a:xfrm>
            <a:off x="6306787" y="4310797"/>
            <a:ext cx="5674426" cy="1138773"/>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you</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Available from 25% margin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 for you</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Proven sales and marketing strategy</a:t>
            </a:r>
          </a:p>
        </p:txBody>
      </p:sp>
      <p:sp>
        <p:nvSpPr>
          <p:cNvPr id="8" name="TextBox 7">
            <a:extLst>
              <a:ext uri="{FF2B5EF4-FFF2-40B4-BE49-F238E27FC236}">
                <a16:creationId xmlns:a16="http://schemas.microsoft.com/office/drawing/2014/main" id="{1E2537F4-789C-2845-0CF0-930E3866118E}"/>
              </a:ext>
            </a:extLst>
          </p:cNvPr>
          <p:cNvSpPr txBox="1"/>
          <p:nvPr/>
        </p:nvSpPr>
        <p:spPr>
          <a:xfrm>
            <a:off x="526968" y="1763595"/>
            <a:ext cx="1976746"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How it works</a:t>
            </a:r>
          </a:p>
        </p:txBody>
      </p:sp>
      <p:pic>
        <p:nvPicPr>
          <p:cNvPr id="10" name="Picture 9" descr="Graphical user interface, diagram, application, Teams&#10;&#10;Description automatically generated">
            <a:extLst>
              <a:ext uri="{FF2B5EF4-FFF2-40B4-BE49-F238E27FC236}">
                <a16:creationId xmlns:a16="http://schemas.microsoft.com/office/drawing/2014/main" id="{30C1C2B1-33E0-8E7D-E9D8-EAA8B26C0A02}"/>
              </a:ext>
            </a:extLst>
          </p:cNvPr>
          <p:cNvPicPr>
            <a:picLocks noChangeAspect="1"/>
          </p:cNvPicPr>
          <p:nvPr/>
        </p:nvPicPr>
        <p:blipFill>
          <a:blip r:embed="rId3"/>
          <a:stretch>
            <a:fillRect/>
          </a:stretch>
        </p:blipFill>
        <p:spPr>
          <a:xfrm>
            <a:off x="-1" y="2163705"/>
            <a:ext cx="6096000" cy="4515556"/>
          </a:xfrm>
          <a:prstGeom prst="rect">
            <a:avLst/>
          </a:prstGeom>
        </p:spPr>
      </p:pic>
    </p:spTree>
    <p:extLst>
      <p:ext uri="{BB962C8B-B14F-4D97-AF65-F5344CB8AC3E}">
        <p14:creationId xmlns:p14="http://schemas.microsoft.com/office/powerpoint/2010/main" val="1414245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591A5DA-04B5-2CF2-F9AC-8AE401B48E34}"/>
              </a:ext>
            </a:extLst>
          </p:cNvPr>
          <p:cNvSpPr/>
          <p:nvPr/>
        </p:nvSpPr>
        <p:spPr>
          <a:xfrm>
            <a:off x="0" y="1"/>
            <a:ext cx="12192000" cy="1404256"/>
          </a:xfrm>
          <a:prstGeom prst="rect">
            <a:avLst/>
          </a:prstGeom>
          <a:solidFill>
            <a:srgbClr val="2F3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681BD25-E4CF-A2F8-5139-61C988AB16F7}"/>
              </a:ext>
            </a:extLst>
          </p:cNvPr>
          <p:cNvSpPr txBox="1"/>
          <p:nvPr/>
        </p:nvSpPr>
        <p:spPr>
          <a:xfrm>
            <a:off x="643741" y="502074"/>
            <a:ext cx="10678886" cy="400110"/>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V-Scan Marketing Support</a:t>
            </a:r>
          </a:p>
        </p:txBody>
      </p:sp>
      <p:sp>
        <p:nvSpPr>
          <p:cNvPr id="3" name="Rectangle 2">
            <a:extLst>
              <a:ext uri="{FF2B5EF4-FFF2-40B4-BE49-F238E27FC236}">
                <a16:creationId xmlns:a16="http://schemas.microsoft.com/office/drawing/2014/main" id="{34185DFA-ED0E-A381-8BE6-10F94BB5EA04}"/>
              </a:ext>
            </a:extLst>
          </p:cNvPr>
          <p:cNvSpPr/>
          <p:nvPr/>
        </p:nvSpPr>
        <p:spPr>
          <a:xfrm>
            <a:off x="6096000" y="1404256"/>
            <a:ext cx="6096000" cy="5453743"/>
          </a:xfrm>
          <a:prstGeom prst="rect">
            <a:avLst/>
          </a:prstGeom>
          <a:solidFill>
            <a:srgbClr val="2F323A">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D92156BB-194F-F7B9-3F4F-4E88BB3FAAC2}"/>
              </a:ext>
            </a:extLst>
          </p:cNvPr>
          <p:cNvSpPr txBox="1"/>
          <p:nvPr/>
        </p:nvSpPr>
        <p:spPr>
          <a:xfrm>
            <a:off x="620980" y="1604420"/>
            <a:ext cx="4854039" cy="4647426"/>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The Problem</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One-off vulnerability assessments are costly and a point-in-time reflection of an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vulnerability exposure. New vulnerabilities can arise at any point from network changes, misconfigurations and third-party exploits. To stay on top of these potential security risks effectively, an </a:t>
            </a:r>
            <a:r>
              <a:rPr lang="en-US" sz="1200" dirty="0" err="1">
                <a:solidFill>
                  <a:srgbClr val="2F323A"/>
                </a:solidFill>
                <a:latin typeface="Poppins" pitchFamily="2" charset="77"/>
                <a:cs typeface="Poppins" pitchFamily="2" charset="77"/>
              </a:rPr>
              <a:t>organisation</a:t>
            </a:r>
            <a:r>
              <a:rPr lang="en-US" sz="1200" dirty="0">
                <a:solidFill>
                  <a:srgbClr val="2F323A"/>
                </a:solidFill>
                <a:latin typeface="Poppins" pitchFamily="2" charset="77"/>
                <a:cs typeface="Poppins" pitchFamily="2" charset="77"/>
              </a:rPr>
              <a:t> would need to run regular, costly one-off vulnerability scans. This is not practical, not cost effective and not a good use of time.</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A point-in-time reflection</a:t>
            </a:r>
          </a:p>
          <a:p>
            <a:r>
              <a:rPr lang="en-US" sz="1200" dirty="0">
                <a:solidFill>
                  <a:srgbClr val="2F323A"/>
                </a:solidFill>
                <a:latin typeface="Poppins" pitchFamily="2" charset="77"/>
                <a:cs typeface="Poppins" pitchFamily="2" charset="77"/>
              </a:rPr>
              <a:t>One-off (usually annual) vulnerability scans provide a detailed overview of vulnerability exposure, though this only accounts for vulnerabilities present at the time of the scan and does not provide ongoing protection against potential security risks.</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Costly</a:t>
            </a:r>
          </a:p>
          <a:p>
            <a:r>
              <a:rPr lang="en-US" sz="1200" dirty="0">
                <a:solidFill>
                  <a:srgbClr val="2F323A"/>
                </a:solidFill>
                <a:latin typeface="Poppins" pitchFamily="2" charset="77"/>
                <a:cs typeface="Poppins" pitchFamily="2" charset="77"/>
              </a:rPr>
              <a:t>To stay on top of vulnerabilities all year round, an </a:t>
            </a:r>
            <a:r>
              <a:rPr lang="en-US" sz="1200" dirty="0" err="1">
                <a:solidFill>
                  <a:srgbClr val="2F323A"/>
                </a:solidFill>
                <a:latin typeface="Poppins" pitchFamily="2" charset="77"/>
                <a:cs typeface="Poppins" pitchFamily="2" charset="77"/>
              </a:rPr>
              <a:t>organisation</a:t>
            </a:r>
            <a:r>
              <a:rPr lang="en-US" sz="1200" dirty="0">
                <a:solidFill>
                  <a:srgbClr val="2F323A"/>
                </a:solidFill>
                <a:latin typeface="Poppins" pitchFamily="2" charset="77"/>
                <a:cs typeface="Poppins" pitchFamily="2" charset="77"/>
              </a:rPr>
              <a:t> would need either an internal tool or regular consultations. This can be financially costly, though is significantly outweighed by the time it would take an IT professional to manage.</a:t>
            </a:r>
          </a:p>
        </p:txBody>
      </p:sp>
      <p:sp>
        <p:nvSpPr>
          <p:cNvPr id="8" name="TextBox 7">
            <a:extLst>
              <a:ext uri="{FF2B5EF4-FFF2-40B4-BE49-F238E27FC236}">
                <a16:creationId xmlns:a16="http://schemas.microsoft.com/office/drawing/2014/main" id="{27176FEA-0BDC-7003-22E4-81D058EB0DBC}"/>
              </a:ext>
            </a:extLst>
          </p:cNvPr>
          <p:cNvSpPr txBox="1"/>
          <p:nvPr/>
        </p:nvSpPr>
        <p:spPr>
          <a:xfrm>
            <a:off x="6716980" y="1604420"/>
            <a:ext cx="4854039" cy="353943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How we’re solving it</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We combine years of experience with excellent scanning services to deliver comprehensive monthly vulnerability scanning reports. Understanding vulnerability exposure on a monthly basis enables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to patch any potential security risks before they become an issue.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can also be assured that their vulnerabilities are covered when they make changes to their network or implement new technologies.</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Monthly vulnerability scanning</a:t>
            </a:r>
          </a:p>
          <a:p>
            <a:r>
              <a:rPr lang="en-US" sz="1200" dirty="0">
                <a:solidFill>
                  <a:srgbClr val="2F323A"/>
                </a:solidFill>
                <a:latin typeface="Poppins" pitchFamily="2" charset="77"/>
                <a:cs typeface="Poppins" pitchFamily="2" charset="77"/>
              </a:rPr>
              <a:t>Regular vulnerability scanning with the same detailed reports as an annual assessment.</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Great ROI</a:t>
            </a:r>
          </a:p>
          <a:p>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can achieve a much greater ROI with monthly scanning compared to one-off vulnerability assessments.</a:t>
            </a:r>
          </a:p>
        </p:txBody>
      </p:sp>
    </p:spTree>
    <p:extLst>
      <p:ext uri="{BB962C8B-B14F-4D97-AF65-F5344CB8AC3E}">
        <p14:creationId xmlns:p14="http://schemas.microsoft.com/office/powerpoint/2010/main" val="436660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270662"/>
            <a:ext cx="6041572"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Marketing Email Campaign – Email 1</a:t>
            </a:r>
          </a:p>
        </p:txBody>
      </p:sp>
      <p:sp>
        <p:nvSpPr>
          <p:cNvPr id="5" name="Rectangle 4">
            <a:extLst>
              <a:ext uri="{FF2B5EF4-FFF2-40B4-BE49-F238E27FC236}">
                <a16:creationId xmlns:a16="http://schemas.microsoft.com/office/drawing/2014/main" id="{644CF937-8366-5328-2C14-8BFF0F02A5E0}"/>
              </a:ext>
            </a:extLst>
          </p:cNvPr>
          <p:cNvSpPr>
            <a:spLocks noChangeArrowheads="1"/>
          </p:cNvSpPr>
          <p:nvPr/>
        </p:nvSpPr>
        <p:spPr bwMode="auto">
          <a:xfrm>
            <a:off x="620485" y="765764"/>
            <a:ext cx="10601697" cy="4124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Sender:</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CSA Channel Partner</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Suitable for:</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Customers and prospects</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Email sequence number:</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1</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Subject:</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Expose invisible threats with V-Scan</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Links:</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Link to your V-Scan landing page with video</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Hi {~</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First_Name</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Did you know </a:t>
            </a:r>
            <a:r>
              <a:rPr lang="en-US" altLang="en-US" sz="1200" dirty="0">
                <a:latin typeface="Calibri" panose="020F0502020204030204" pitchFamily="34" charset="0"/>
                <a:ea typeface="Calibri" panose="020F0502020204030204" pitchFamily="34" charset="0"/>
                <a:cs typeface="Times New Roman" panose="02020603050405020304" pitchFamily="18" charset="0"/>
              </a:rPr>
              <a:t>there is a way to catch cyber threats before they have a chance to create real and damaging consequences for your business network?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Introducin</a:t>
            </a:r>
            <a:r>
              <a:rPr lang="en-US" altLang="en-US" sz="1200" dirty="0">
                <a:latin typeface="Calibri" panose="020F0502020204030204" pitchFamily="34" charset="0"/>
                <a:ea typeface="Calibri" panose="020F0502020204030204" pitchFamily="34" charset="0"/>
                <a:cs typeface="Times New Roman" panose="02020603050405020304" pitchFamily="18" charset="0"/>
              </a:rPr>
              <a:t>g V-Scan, a</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revolutionary security scanning solution that is saving businesses like yours on average £XXX a </a:t>
            </a:r>
            <a:r>
              <a:rPr lang="en-US" altLang="en-US" sz="1200" dirty="0">
                <a:latin typeface="Calibri" panose="020F0502020204030204" pitchFamily="34" charset="0"/>
                <a:ea typeface="Calibri" panose="020F0502020204030204" pitchFamily="34" charset="0"/>
                <a:cs typeface="Times New Roman" panose="02020603050405020304" pitchFamily="18" charset="0"/>
              </a:rPr>
              <a:t>year by removing expensive, time-consuming and inefficient annual reporting processes.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V-Scan is a monthly vulnerability scanning service that puts you in control of your business network security.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dirty="0">
                <a:latin typeface="Calibri" panose="020F0502020204030204" pitchFamily="34" charset="0"/>
                <a:ea typeface="Calibri" panose="020F0502020204030204" pitchFamily="34" charset="0"/>
                <a:cs typeface="Times New Roman" panose="02020603050405020304" pitchFamily="18" charset="0"/>
              </a:rPr>
              <a:t>Producing a</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altLang="en-US" sz="1200" dirty="0">
                <a:latin typeface="Calibri" panose="020F0502020204030204" pitchFamily="34" charset="0"/>
                <a:ea typeface="Calibri" panose="020F0502020204030204" pitchFamily="34" charset="0"/>
                <a:cs typeface="Times New Roman" panose="02020603050405020304" pitchFamily="18" charset="0"/>
              </a:rPr>
              <a:t>clear and comprehensive report that highlights areas of weakness in your business security empowers your IT professionals with the time and resources they need to identify and implement solutions, leaving you with a robust line of </a:t>
            </a:r>
            <a:r>
              <a:rPr lang="en-US" altLang="en-US" sz="1200" dirty="0" err="1">
                <a:latin typeface="Calibri" panose="020F0502020204030204" pitchFamily="34" charset="0"/>
                <a:ea typeface="Calibri" panose="020F0502020204030204" pitchFamily="34" charset="0"/>
                <a:cs typeface="Times New Roman" panose="02020603050405020304" pitchFamily="18" charset="0"/>
              </a:rPr>
              <a:t>defence</a:t>
            </a:r>
            <a:r>
              <a:rPr lang="en-US" altLang="en-US" sz="1200" dirty="0">
                <a:latin typeface="Calibri" panose="020F0502020204030204" pitchFamily="34" charset="0"/>
                <a:ea typeface="Calibri" panose="020F0502020204030204" pitchFamily="34" charset="0"/>
                <a:cs typeface="Times New Roman" panose="02020603050405020304" pitchFamily="18" charset="0"/>
              </a:rPr>
              <a:t> against invisible threats.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We partner with Cyber Security Awareness, market-leading cyber experts, to deliver bespoke cyber security solutions that are effective, affordable and reliable.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Watch our 2-minute video </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to discover exactly how we do things differently to keep your workforce secure.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53591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270662"/>
            <a:ext cx="6041572"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Marketing Email Campaign – Email 2</a:t>
            </a:r>
          </a:p>
        </p:txBody>
      </p:sp>
      <p:sp>
        <p:nvSpPr>
          <p:cNvPr id="5" name="Rectangle 4">
            <a:extLst>
              <a:ext uri="{FF2B5EF4-FFF2-40B4-BE49-F238E27FC236}">
                <a16:creationId xmlns:a16="http://schemas.microsoft.com/office/drawing/2014/main" id="{644CF937-8366-5328-2C14-8BFF0F02A5E0}"/>
              </a:ext>
            </a:extLst>
          </p:cNvPr>
          <p:cNvSpPr>
            <a:spLocks noChangeArrowheads="1"/>
          </p:cNvSpPr>
          <p:nvPr/>
        </p:nvSpPr>
        <p:spPr bwMode="auto">
          <a:xfrm>
            <a:off x="620485" y="670772"/>
            <a:ext cx="10601697"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GB" sz="1200" b="1" dirty="0">
                <a:effectLst/>
                <a:latin typeface="Calibri" panose="020F0502020204030204" pitchFamily="34" charset="0"/>
                <a:ea typeface="Calibri" panose="020F0502020204030204" pitchFamily="34" charset="0"/>
                <a:cs typeface="Times New Roman" panose="02020603050405020304" pitchFamily="18" charset="0"/>
              </a:rPr>
              <a:t>Sender:</a:t>
            </a:r>
            <a:r>
              <a:rPr lang="en-GB" sz="1200" dirty="0">
                <a:effectLst/>
                <a:latin typeface="Calibri" panose="020F0502020204030204" pitchFamily="34" charset="0"/>
                <a:ea typeface="Calibri" panose="020F0502020204030204" pitchFamily="34" charset="0"/>
                <a:cs typeface="Times New Roman" panose="02020603050405020304" pitchFamily="18" charset="0"/>
              </a:rPr>
              <a:t> CSA Channel Partner</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Suitable for:</a:t>
            </a:r>
            <a:r>
              <a:rPr lang="en-GB" sz="1200" dirty="0">
                <a:effectLst/>
                <a:latin typeface="Calibri" panose="020F0502020204030204" pitchFamily="34" charset="0"/>
                <a:ea typeface="Calibri" panose="020F0502020204030204" pitchFamily="34" charset="0"/>
                <a:cs typeface="Times New Roman" panose="02020603050405020304" pitchFamily="18" charset="0"/>
              </a:rPr>
              <a:t> Customers and prospects</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Email sequence number:</a:t>
            </a:r>
            <a:r>
              <a:rPr lang="en-GB" sz="1200" dirty="0">
                <a:effectLst/>
                <a:latin typeface="Calibri" panose="020F0502020204030204" pitchFamily="34" charset="0"/>
                <a:ea typeface="Calibri" panose="020F0502020204030204" pitchFamily="34" charset="0"/>
                <a:cs typeface="Times New Roman" panose="02020603050405020304" pitchFamily="18" charset="0"/>
              </a:rPr>
              <a:t> 2</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Subject:</a:t>
            </a:r>
            <a:r>
              <a:rPr lang="en-GB" sz="1200" dirty="0">
                <a:effectLst/>
                <a:latin typeface="Calibri" panose="020F0502020204030204" pitchFamily="34" charset="0"/>
                <a:ea typeface="Calibri" panose="020F0502020204030204" pitchFamily="34" charset="0"/>
                <a:cs typeface="Times New Roman" panose="02020603050405020304" pitchFamily="18" charset="0"/>
              </a:rPr>
              <a:t> Is your business network really secure?</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Links:</a:t>
            </a:r>
            <a:r>
              <a:rPr lang="en-GB" sz="1200" dirty="0">
                <a:effectLst/>
                <a:latin typeface="Calibri" panose="020F0502020204030204" pitchFamily="34" charset="0"/>
                <a:ea typeface="Calibri" panose="020F0502020204030204" pitchFamily="34" charset="0"/>
                <a:cs typeface="Times New Roman" panose="02020603050405020304" pitchFamily="18" charset="0"/>
              </a:rPr>
              <a:t> Link to your V-Scan landing page</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Hi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First_Name</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As an IT professional, you understand that your business’s cyber security is tested every day by cybercriminals looking to take advantage of any weakness they might find in your business network. </a:t>
            </a:r>
          </a:p>
          <a:p>
            <a:endParaRPr lang="en-GB" sz="1200" dirty="0">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Did you know, an alarming 67% of businesses don</a:t>
            </a:r>
            <a:r>
              <a:rPr lang="en-GB" sz="1200" dirty="0">
                <a:latin typeface="Calibri" panose="020F0502020204030204" pitchFamily="34" charset="0"/>
                <a:ea typeface="Calibri" panose="020F0502020204030204" pitchFamily="34" charset="0"/>
                <a:cs typeface="Times New Roman" panose="02020603050405020304" pitchFamily="18" charset="0"/>
              </a:rPr>
              <a:t>’t feel that they have the in-house skills to deal with data breaches? </a:t>
            </a:r>
          </a:p>
          <a:p>
            <a:endParaRPr lang="en-GB" sz="1200" dirty="0">
              <a:latin typeface="Calibri" panose="020F0502020204030204" pitchFamily="34" charset="0"/>
              <a:ea typeface="Calibri" panose="020F0502020204030204" pitchFamily="34" charset="0"/>
              <a:cs typeface="Times New Roman" panose="02020603050405020304" pitchFamily="18" charset="0"/>
            </a:endParaRPr>
          </a:p>
          <a:p>
            <a:r>
              <a:rPr lang="en-GB" sz="1200" dirty="0">
                <a:latin typeface="Calibri" panose="020F0502020204030204" pitchFamily="34" charset="0"/>
                <a:ea typeface="Calibri" panose="020F0502020204030204" pitchFamily="34" charset="0"/>
                <a:cs typeface="Times New Roman" panose="02020603050405020304" pitchFamily="18" charset="0"/>
              </a:rPr>
              <a:t>With V-Scan, a monthly security vulnerability scan, you’ll be armed with the best line of defence there is – preparation and information.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dirty="0">
                <a:latin typeface="Calibri" panose="020F0502020204030204" pitchFamily="34" charset="0"/>
                <a:ea typeface="Calibri" panose="020F0502020204030204" pitchFamily="34" charset="0"/>
                <a:cs typeface="Times New Roman" panose="02020603050405020304" pitchFamily="18" charset="0"/>
              </a:rPr>
              <a:t>Producing a</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altLang="en-US" sz="1200" dirty="0">
                <a:latin typeface="Calibri" panose="020F0502020204030204" pitchFamily="34" charset="0"/>
                <a:ea typeface="Calibri" panose="020F0502020204030204" pitchFamily="34" charset="0"/>
                <a:cs typeface="Times New Roman" panose="02020603050405020304" pitchFamily="18" charset="0"/>
              </a:rPr>
              <a:t>clear and comprehensive report that highlights areas of weakness in your business security, V-Scan empowers your IT professionals with the time and resources they need to identify and implement solutions to weaknesses in your network.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latin typeface="Calibri" panose="020F0502020204030204" pitchFamily="34" charset="0"/>
                <a:ea typeface="Calibri" panose="020F0502020204030204" pitchFamily="34" charset="0"/>
                <a:cs typeface="Times New Roman" panose="02020603050405020304" pitchFamily="18" charset="0"/>
              </a:rPr>
              <a:t>Known to save businesses like yours over £XXX annually, as well as strengthening business security, this is a solution that businesses of every size should have on their side.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GB" sz="1200" dirty="0">
                <a:effectLst/>
                <a:latin typeface="Calibri" panose="020F0502020204030204" pitchFamily="34" charset="0"/>
                <a:ea typeface="Calibri" panose="020F0502020204030204" pitchFamily="34" charset="0"/>
                <a:cs typeface="Times New Roman" panose="02020603050405020304" pitchFamily="18" charset="0"/>
              </a:rPr>
              <a:t>We partner with Cyber Security Awareness, </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market-leading cyber experts, to deliver bespoke cyber security solutions that are effective, affordable and reliable.</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Put our costs to the test and keep your business network secure, </a:t>
            </a:r>
            <a:r>
              <a:rPr lang="en-GB" sz="12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request a quote from us today</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[Button - Visit Website]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61916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270662"/>
            <a:ext cx="6041572"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Marketing Email Campaign – Email 3</a:t>
            </a:r>
          </a:p>
        </p:txBody>
      </p:sp>
      <p:sp>
        <p:nvSpPr>
          <p:cNvPr id="5" name="Rectangle 4">
            <a:extLst>
              <a:ext uri="{FF2B5EF4-FFF2-40B4-BE49-F238E27FC236}">
                <a16:creationId xmlns:a16="http://schemas.microsoft.com/office/drawing/2014/main" id="{644CF937-8366-5328-2C14-8BFF0F02A5E0}"/>
              </a:ext>
            </a:extLst>
          </p:cNvPr>
          <p:cNvSpPr>
            <a:spLocks noChangeArrowheads="1"/>
          </p:cNvSpPr>
          <p:nvPr/>
        </p:nvSpPr>
        <p:spPr bwMode="auto">
          <a:xfrm>
            <a:off x="620485" y="734817"/>
            <a:ext cx="10601697"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GB" sz="1200" b="1" dirty="0">
                <a:effectLst/>
                <a:latin typeface="Calibri" panose="020F0502020204030204" pitchFamily="34" charset="0"/>
                <a:ea typeface="Calibri" panose="020F0502020204030204" pitchFamily="34" charset="0"/>
                <a:cs typeface="Times New Roman" panose="02020603050405020304" pitchFamily="18" charset="0"/>
              </a:rPr>
              <a:t>Sender:</a:t>
            </a:r>
            <a:r>
              <a:rPr lang="en-GB" sz="1200" dirty="0">
                <a:effectLst/>
                <a:latin typeface="Calibri" panose="020F0502020204030204" pitchFamily="34" charset="0"/>
                <a:ea typeface="Calibri" panose="020F0502020204030204" pitchFamily="34" charset="0"/>
                <a:cs typeface="Times New Roman" panose="02020603050405020304" pitchFamily="18" charset="0"/>
              </a:rPr>
              <a:t> CSA Channel Partner</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Suitable for:</a:t>
            </a:r>
            <a:r>
              <a:rPr lang="en-GB" sz="1200" dirty="0">
                <a:effectLst/>
                <a:latin typeface="Calibri" panose="020F0502020204030204" pitchFamily="34" charset="0"/>
                <a:ea typeface="Calibri" panose="020F0502020204030204" pitchFamily="34" charset="0"/>
                <a:cs typeface="Times New Roman" panose="02020603050405020304" pitchFamily="18" charset="0"/>
              </a:rPr>
              <a:t> Customers and prospects</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Email sequence number:</a:t>
            </a:r>
            <a:r>
              <a:rPr lang="en-GB" sz="1200" dirty="0">
                <a:effectLst/>
                <a:latin typeface="Calibri" panose="020F0502020204030204" pitchFamily="34" charset="0"/>
                <a:ea typeface="Calibri" panose="020F0502020204030204" pitchFamily="34" charset="0"/>
                <a:cs typeface="Times New Roman" panose="02020603050405020304" pitchFamily="18" charset="0"/>
              </a:rPr>
              <a:t> 3</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Subject:</a:t>
            </a: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r>
              <a:rPr lang="en-GB" sz="1200" dirty="0">
                <a:latin typeface="Calibri" panose="020F0502020204030204" pitchFamily="34" charset="0"/>
                <a:ea typeface="Calibri" panose="020F0502020204030204" pitchFamily="34" charset="0"/>
                <a:cs typeface="Times New Roman" panose="02020603050405020304" pitchFamily="18" charset="0"/>
              </a:rPr>
              <a:t>Is your business network vulnerable to attack?</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Links:</a:t>
            </a:r>
            <a:r>
              <a:rPr lang="en-GB" sz="1200" dirty="0">
                <a:effectLst/>
                <a:latin typeface="Calibri" panose="020F0502020204030204" pitchFamily="34" charset="0"/>
                <a:ea typeface="Calibri" panose="020F0502020204030204" pitchFamily="34" charset="0"/>
                <a:cs typeface="Times New Roman" panose="02020603050405020304" pitchFamily="18" charset="0"/>
              </a:rPr>
              <a:t> Link to your V-Scan landing page</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Hi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First_Name</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Your cyber security posture is only as strong as the preventative technology behind it. </a:t>
            </a:r>
          </a:p>
          <a:p>
            <a:endParaRPr lang="en-GB" sz="1200" dirty="0">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Cyber attacks can come from any angle and have the power to exploit even the smallest of weaknesses with real and damaging consequences.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V-Scan is a monthly security scanning solution, built for businesses like yours. </a:t>
            </a:r>
          </a:p>
          <a:p>
            <a:endParaRPr lang="en-GB" sz="1200" dirty="0">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We understand that time and resources are stretched, so we work hard to deliver a fully comprehensive reporting service that removes the struggle of keeping on top of your business cyber security. We identify the threat, so you can easily patch it up and get back to doing what you do best. </a:t>
            </a:r>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latin typeface="Calibri" panose="020F0502020204030204" pitchFamily="34" charset="0"/>
                <a:ea typeface="Calibri" panose="020F0502020204030204" pitchFamily="34" charset="0"/>
                <a:cs typeface="Times New Roman" panose="02020603050405020304" pitchFamily="18" charset="0"/>
              </a:rPr>
              <a:t>Feeling secure isn’t a luxury, it’s a necessity.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Schedule a demo</a:t>
            </a:r>
            <a:r>
              <a:rPr lang="en-GB" sz="1200" dirty="0">
                <a:effectLst/>
                <a:latin typeface="Calibri" panose="020F0502020204030204" pitchFamily="34" charset="0"/>
                <a:ea typeface="Calibri" panose="020F0502020204030204" pitchFamily="34" charset="0"/>
                <a:cs typeface="Times New Roman" panose="02020603050405020304" pitchFamily="18" charset="0"/>
              </a:rPr>
              <a:t> of our market-leading security scanning service today and let us complete the picture.</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[Button – Schedule a Demo]</a:t>
            </a:r>
          </a:p>
        </p:txBody>
      </p:sp>
    </p:spTree>
    <p:extLst>
      <p:ext uri="{BB962C8B-B14F-4D97-AF65-F5344CB8AC3E}">
        <p14:creationId xmlns:p14="http://schemas.microsoft.com/office/powerpoint/2010/main" val="3030814090"/>
      </p:ext>
    </p:extLst>
  </p:cSld>
  <p:clrMapOvr>
    <a:masterClrMapping/>
  </p:clrMapOvr>
</p:sld>
</file>

<file path=ppt/theme/theme1.xml><?xml version="1.0" encoding="utf-8"?>
<a:theme xmlns:a="http://schemas.openxmlformats.org/drawingml/2006/main" name="Basic CSA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c2a4ace-473b-4d18-ac9b-f3aedef85302" xsi:nil="true"/>
    <lcf76f155ced4ddcb4097134ff3c332f xmlns="26893472-21f4-4e8a-bca5-db286c525482">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11B8531BC64C346A76E562A682C7F30" ma:contentTypeVersion="19" ma:contentTypeDescription="Create a new document." ma:contentTypeScope="" ma:versionID="df61d01dd099d1e57570bd334c6f9af1">
  <xsd:schema xmlns:xsd="http://www.w3.org/2001/XMLSchema" xmlns:xs="http://www.w3.org/2001/XMLSchema" xmlns:p="http://schemas.microsoft.com/office/2006/metadata/properties" xmlns:ns1="http://schemas.microsoft.com/sharepoint/v3" xmlns:ns2="26893472-21f4-4e8a-bca5-db286c525482" xmlns:ns3="fc2a4ace-473b-4d18-ac9b-f3aedef85302" targetNamespace="http://schemas.microsoft.com/office/2006/metadata/properties" ma:root="true" ma:fieldsID="0a919aa2e4eaf9f306339aae2c3fcee3" ns1:_="" ns2:_="" ns3:_="">
    <xsd:import namespace="http://schemas.microsoft.com/sharepoint/v3"/>
    <xsd:import namespace="26893472-21f4-4e8a-bca5-db286c525482"/>
    <xsd:import namespace="fc2a4ace-473b-4d18-ac9b-f3aedef8530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893472-21f4-4e8a-bca5-db286c5254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CR" ma:index="17" nillable="true" ma:displayName="MediaServiceOCR" ma:description="" ma:internalName="MediaServiceOCR"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eb59b9a-7474-4859-b920-5663c1ec97b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c2a4ace-473b-4d18-ac9b-f3aedef85302"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853c502-1487-42e2-bc9b-bf0c0a7d59a8}" ma:internalName="TaxCatchAll" ma:showField="CatchAllData" ma:web="fc2a4ace-473b-4d18-ac9b-f3aedef853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F3C09D-7747-4D99-9C96-AD4DE74E751B}">
  <ds:schemaRefs>
    <ds:schemaRef ds:uri="26893472-21f4-4e8a-bca5-db286c525482"/>
    <ds:schemaRef ds:uri="http://schemas.microsoft.com/office/2006/metadata/properties"/>
    <ds:schemaRef ds:uri="http://purl.org/dc/dcmitype/"/>
    <ds:schemaRef ds:uri="http://schemas.microsoft.com/office/2006/documentManagement/types"/>
    <ds:schemaRef ds:uri="http://purl.org/dc/terms/"/>
    <ds:schemaRef ds:uri="http://www.w3.org/XML/1998/namespace"/>
    <ds:schemaRef ds:uri="http://purl.org/dc/elements/1.1/"/>
    <ds:schemaRef ds:uri="http://schemas.microsoft.com/office/infopath/2007/PartnerControls"/>
    <ds:schemaRef ds:uri="http://schemas.openxmlformats.org/package/2006/metadata/core-properties"/>
    <ds:schemaRef ds:uri="fc2a4ace-473b-4d18-ac9b-f3aedef85302"/>
  </ds:schemaRefs>
</ds:datastoreItem>
</file>

<file path=customXml/itemProps2.xml><?xml version="1.0" encoding="utf-8"?>
<ds:datastoreItem xmlns:ds="http://schemas.openxmlformats.org/officeDocument/2006/customXml" ds:itemID="{B0E0B7B8-98B3-41EE-BC6C-C48E8CBBCE48}">
  <ds:schemaRefs>
    <ds:schemaRef ds:uri="http://schemas.microsoft.com/sharepoint/v3/contenttype/forms"/>
  </ds:schemaRefs>
</ds:datastoreItem>
</file>

<file path=customXml/itemProps3.xml><?xml version="1.0" encoding="utf-8"?>
<ds:datastoreItem xmlns:ds="http://schemas.openxmlformats.org/officeDocument/2006/customXml" ds:itemID="{4668EC87-89F4-4F72-9A12-11FC982D6BA0}"/>
</file>

<file path=docProps/app.xml><?xml version="1.0" encoding="utf-8"?>
<Properties xmlns="http://schemas.openxmlformats.org/officeDocument/2006/extended-properties" xmlns:vt="http://schemas.openxmlformats.org/officeDocument/2006/docPropsVTypes">
  <Template/>
  <TotalTime>516</TotalTime>
  <Words>1514</Words>
  <Application>Microsoft Macintosh PowerPoint</Application>
  <PresentationFormat>Widescreen</PresentationFormat>
  <Paragraphs>156</Paragraphs>
  <Slides>10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Poppins</vt:lpstr>
      <vt:lpstr>Poppins Medium</vt:lpstr>
      <vt:lpstr>Poppins SemiBold</vt:lpstr>
      <vt:lpstr>Wingdings</vt:lpstr>
      <vt:lpstr>Basic CSA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 Security Awareness</dc:title>
  <dc:creator>Jordan Baggs</dc:creator>
  <cp:lastModifiedBy>jordan baggs</cp:lastModifiedBy>
  <cp:revision>22</cp:revision>
  <dcterms:created xsi:type="dcterms:W3CDTF">2022-04-29T14:20:57Z</dcterms:created>
  <dcterms:modified xsi:type="dcterms:W3CDTF">2023-12-28T09:53:24Z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0x010100911B8531BC64C346A76E562A682C7F30</vt:lpwstr>
  </property>
  <property fmtid="{D5CDD505-2E9C-101B-9397-08002B2CF9AE}" pid="3" name="MediaServiceImageTags">
    <vt:lpwstr/>
  </property>
</Properties>
</file>