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0"/>
  </p:notesMasterIdLst>
  <p:sldIdLst>
    <p:sldId id="273" r:id="rId5"/>
    <p:sldId id="258" r:id="rId6"/>
    <p:sldId id="260" r:id="rId7"/>
    <p:sldId id="261" r:id="rId8"/>
    <p:sldId id="262" r:id="rId9"/>
    <p:sldId id="263" r:id="rId10"/>
    <p:sldId id="264" r:id="rId11"/>
    <p:sldId id="265" r:id="rId12"/>
    <p:sldId id="266" r:id="rId13"/>
    <p:sldId id="267" r:id="rId14"/>
    <p:sldId id="269" r:id="rId15"/>
    <p:sldId id="270" r:id="rId16"/>
    <p:sldId id="271" r:id="rId17"/>
    <p:sldId id="268"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F29"/>
    <a:srgbClr val="2F323A"/>
    <a:srgbClr val="89C5DC"/>
    <a:srgbClr val="CC66FF"/>
    <a:srgbClr val="9800CB"/>
    <a:srgbClr val="F8A519"/>
    <a:srgbClr val="BA0B37"/>
    <a:srgbClr val="3841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38CC3B-3DAF-1A49-993F-110DE493CEAD}" v="252" dt="2023-12-28T09:45:19.2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389"/>
    <p:restoredTop sz="94686"/>
  </p:normalViewPr>
  <p:slideViewPr>
    <p:cSldViewPr snapToGrid="0" snapToObjects="1">
      <p:cViewPr varScale="1">
        <p:scale>
          <a:sx n="137" d="100"/>
          <a:sy n="137" d="100"/>
        </p:scale>
        <p:origin x="2096"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516652-7881-AD4A-B70B-1009A73BB146}" type="datetimeFigureOut">
              <a:rPr lang="en-US" smtClean="0"/>
              <a:t>12/28/23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3B206E-FF42-AC44-80F4-769931AB6484}" type="slidenum">
              <a:rPr lang="en-US" smtClean="0"/>
              <a:t>‹#›</a:t>
            </a:fld>
            <a:endParaRPr lang="en-US"/>
          </a:p>
        </p:txBody>
      </p:sp>
    </p:spTree>
    <p:extLst>
      <p:ext uri="{BB962C8B-B14F-4D97-AF65-F5344CB8AC3E}">
        <p14:creationId xmlns:p14="http://schemas.microsoft.com/office/powerpoint/2010/main" val="68991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3B206E-FF42-AC44-80F4-769931AB6484}" type="slidenum">
              <a:rPr lang="en-US" smtClean="0"/>
              <a:t>8</a:t>
            </a:fld>
            <a:endParaRPr lang="en-US"/>
          </a:p>
        </p:txBody>
      </p:sp>
    </p:spTree>
    <p:extLst>
      <p:ext uri="{BB962C8B-B14F-4D97-AF65-F5344CB8AC3E}">
        <p14:creationId xmlns:p14="http://schemas.microsoft.com/office/powerpoint/2010/main" val="128811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ark Blue Background">
    <p:bg>
      <p:bgPr>
        <a:solidFill>
          <a:srgbClr val="0F1F2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1940084-D40F-9420-C063-CD20336B4D0D}"/>
              </a:ext>
            </a:extLst>
          </p:cNvPr>
          <p:cNvPicPr>
            <a:picLocks noChangeAspect="1"/>
          </p:cNvPicPr>
          <p:nvPr userDrawn="1"/>
        </p:nvPicPr>
        <p:blipFill>
          <a:blip r:embed="rId2"/>
          <a:srcRect/>
          <a:stretch/>
        </p:blipFill>
        <p:spPr>
          <a:xfrm>
            <a:off x="10128070" y="6365850"/>
            <a:ext cx="1844037" cy="325780"/>
          </a:xfrm>
          <a:prstGeom prst="rect">
            <a:avLst/>
          </a:prstGeom>
        </p:spPr>
      </p:pic>
    </p:spTree>
    <p:extLst>
      <p:ext uri="{BB962C8B-B14F-4D97-AF65-F5344CB8AC3E}">
        <p14:creationId xmlns:p14="http://schemas.microsoft.com/office/powerpoint/2010/main" val="3272324849"/>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81F04-FD65-78D9-AAC8-2356D090A1D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FA3BA49-12F8-5169-E65F-94B80883275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27CF9AB-5B1B-E092-FFB1-C521EEAF175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37EAAE-44B1-616F-F99B-4A25993E6D4B}"/>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F9588D93-A7B9-9E11-C2FF-29EAAE94A87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B54AB9C-1857-FC4F-58DA-245A466339AD}"/>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117989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4F6A8-786B-28B9-0A5D-9D6262849375}"/>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7825FE4-EEE0-2F63-1ACC-CDE8B0DD1F85}"/>
              </a:ext>
            </a:extLst>
          </p:cNvPr>
          <p:cNvSpPr>
            <a:spLocks noGrp="1"/>
          </p:cNvSpPr>
          <p:nvPr>
            <p:ph type="body" orient="vert" idx="1"/>
          </p:nvPr>
        </p:nvSpPr>
        <p:spPr>
          <a:xfrm>
            <a:off x="838200" y="1825625"/>
            <a:ext cx="10515600" cy="43513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8F8AD3B-7241-BE06-3F8A-094B149F42DD}"/>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5" name="Footer Placeholder 4">
            <a:extLst>
              <a:ext uri="{FF2B5EF4-FFF2-40B4-BE49-F238E27FC236}">
                <a16:creationId xmlns:a16="http://schemas.microsoft.com/office/drawing/2014/main" id="{D39CC830-8A73-1683-2032-8570E20E6EC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84B43AE-FACA-895B-15DC-51812EF48057}"/>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669090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4894E4-FD1D-ED3E-7DE0-BF1B433FDE1A}"/>
              </a:ext>
            </a:extLst>
          </p:cNvPr>
          <p:cNvSpPr>
            <a:spLocks noGrp="1"/>
          </p:cNvSpPr>
          <p:nvPr>
            <p:ph type="title" orient="vert"/>
          </p:nvPr>
        </p:nvSpPr>
        <p:spPr>
          <a:xfrm>
            <a:off x="8724900" y="365125"/>
            <a:ext cx="2628900" cy="5811838"/>
          </a:xfrm>
          <a:prstGeom prst="rect">
            <a:avLst/>
          </a:prstGeo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23C2AFF-7456-69EF-D669-6E422B84428D}"/>
              </a:ext>
            </a:extLst>
          </p:cNvPr>
          <p:cNvSpPr>
            <a:spLocks noGrp="1"/>
          </p:cNvSpPr>
          <p:nvPr>
            <p:ph type="body" orient="vert" idx="1"/>
          </p:nvPr>
        </p:nvSpPr>
        <p:spPr>
          <a:xfrm>
            <a:off x="838200" y="365125"/>
            <a:ext cx="7734300" cy="5811838"/>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398E34-C1A7-1665-7187-EE68F9B955C5}"/>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5" name="Footer Placeholder 4">
            <a:extLst>
              <a:ext uri="{FF2B5EF4-FFF2-40B4-BE49-F238E27FC236}">
                <a16:creationId xmlns:a16="http://schemas.microsoft.com/office/drawing/2014/main" id="{17EC8014-1D67-73C9-38D8-1B811B92468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BD43D78-5684-4178-F7F8-529A10FAB6F8}"/>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83475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5511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asic CSA Slide">
    <p:bg>
      <p:bgPr>
        <a:blipFill dpi="0" rotWithShape="1">
          <a:blip r:embed="rId2">
            <a:lum/>
          </a:blip>
          <a:srcRect/>
          <a:stretch>
            <a:fillRect l="-13000" r="-13000"/>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44A36D-4FAC-C13B-D5A9-9ACD3C6DA586}"/>
              </a:ext>
            </a:extLst>
          </p:cNvPr>
          <p:cNvPicPr>
            <a:picLocks noChangeAspect="1"/>
          </p:cNvPicPr>
          <p:nvPr userDrawn="1"/>
        </p:nvPicPr>
        <p:blipFill>
          <a:blip r:embed="rId3"/>
          <a:srcRect/>
          <a:stretch/>
        </p:blipFill>
        <p:spPr>
          <a:xfrm>
            <a:off x="10128070" y="6365850"/>
            <a:ext cx="1844037" cy="325780"/>
          </a:xfrm>
          <a:prstGeom prst="rect">
            <a:avLst/>
          </a:prstGeom>
        </p:spPr>
      </p:pic>
    </p:spTree>
    <p:extLst>
      <p:ext uri="{BB962C8B-B14F-4D97-AF65-F5344CB8AC3E}">
        <p14:creationId xmlns:p14="http://schemas.microsoft.com/office/powerpoint/2010/main" val="2850582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asic CSA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FA9AE79-44B9-A859-5AF8-AA95B345ADAC}"/>
              </a:ext>
            </a:extLst>
          </p:cNvPr>
          <p:cNvSpPr/>
          <p:nvPr userDrawn="1"/>
        </p:nvSpPr>
        <p:spPr>
          <a:xfrm>
            <a:off x="0" y="0"/>
            <a:ext cx="12192000" cy="6858000"/>
          </a:xfrm>
          <a:prstGeom prst="rect">
            <a:avLst/>
          </a:prstGeom>
          <a:solidFill>
            <a:srgbClr val="0F1F29">
              <a:alpha val="5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744A36D-4FAC-C13B-D5A9-9ACD3C6DA586}"/>
              </a:ext>
            </a:extLst>
          </p:cNvPr>
          <p:cNvPicPr>
            <a:picLocks noChangeAspect="1"/>
          </p:cNvPicPr>
          <p:nvPr userDrawn="1"/>
        </p:nvPicPr>
        <p:blipFill>
          <a:blip r:embed="rId3"/>
          <a:srcRect/>
          <a:stretch/>
        </p:blipFill>
        <p:spPr>
          <a:xfrm>
            <a:off x="10128070" y="6365850"/>
            <a:ext cx="1844037" cy="325780"/>
          </a:xfrm>
          <a:prstGeom prst="rect">
            <a:avLst/>
          </a:prstGeom>
        </p:spPr>
      </p:pic>
    </p:spTree>
    <p:extLst>
      <p:ext uri="{BB962C8B-B14F-4D97-AF65-F5344CB8AC3E}">
        <p14:creationId xmlns:p14="http://schemas.microsoft.com/office/powerpoint/2010/main" val="2969514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484FB-8590-2298-C0A9-C92919AC33BE}"/>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F0A1785-44DE-F8BC-92FB-6D7B187D5507}"/>
              </a:ext>
            </a:extLst>
          </p:cNvPr>
          <p:cNvSpPr>
            <a:spLocks noGrp="1"/>
          </p:cNvSpPr>
          <p:nvPr>
            <p:ph sz="half" idx="1"/>
          </p:nvPr>
        </p:nvSpPr>
        <p:spPr>
          <a:xfrm>
            <a:off x="838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F63BFF5F-BEBF-E408-CFE8-871B2B19AADF}"/>
              </a:ext>
            </a:extLst>
          </p:cNvPr>
          <p:cNvSpPr>
            <a:spLocks noGrp="1"/>
          </p:cNvSpPr>
          <p:nvPr>
            <p:ph sz="half" idx="2"/>
          </p:nvPr>
        </p:nvSpPr>
        <p:spPr>
          <a:xfrm>
            <a:off x="6172200" y="1825625"/>
            <a:ext cx="5181600" cy="435133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D180023-C917-2B51-BFF9-B924FFA6FB2E}"/>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EC7D69D0-150C-B485-C2FB-CBE4AA1592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A6A47A57-0B3B-9335-895D-CBD78162F0BB}"/>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410546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49C42-5FA6-D28E-B705-E7E1E648ADA8}"/>
              </a:ext>
            </a:extLst>
          </p:cNvPr>
          <p:cNvSpPr>
            <a:spLocks noGrp="1"/>
          </p:cNvSpPr>
          <p:nvPr>
            <p:ph type="title"/>
          </p:nvPr>
        </p:nvSpPr>
        <p:spPr>
          <a:xfrm>
            <a:off x="839788" y="365125"/>
            <a:ext cx="10515600" cy="1325563"/>
          </a:xfrm>
          <a:prstGeom prst="rect">
            <a:avLst/>
          </a:prstGeo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D083E8D-5A0B-1BF1-15DD-FC9DE0551280}"/>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71060C-605A-9E44-754B-8A7AC4244938}"/>
              </a:ext>
            </a:extLst>
          </p:cNvPr>
          <p:cNvSpPr>
            <a:spLocks noGrp="1"/>
          </p:cNvSpPr>
          <p:nvPr>
            <p:ph sz="half" idx="2"/>
          </p:nvPr>
        </p:nvSpPr>
        <p:spPr>
          <a:xfrm>
            <a:off x="839788" y="2505075"/>
            <a:ext cx="5157787"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A971A59-BF79-25F3-9568-CCD3F3C8EC74}"/>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C7320B2-D1ED-970A-FF0F-3EC1C690A9FB}"/>
              </a:ext>
            </a:extLst>
          </p:cNvPr>
          <p:cNvSpPr>
            <a:spLocks noGrp="1"/>
          </p:cNvSpPr>
          <p:nvPr>
            <p:ph sz="quarter" idx="4"/>
          </p:nvPr>
        </p:nvSpPr>
        <p:spPr>
          <a:xfrm>
            <a:off x="6172200" y="2505075"/>
            <a:ext cx="5183188" cy="3684588"/>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FFC721E-B893-D58B-4F56-F2F054AB28C2}"/>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8" name="Footer Placeholder 7">
            <a:extLst>
              <a:ext uri="{FF2B5EF4-FFF2-40B4-BE49-F238E27FC236}">
                <a16:creationId xmlns:a16="http://schemas.microsoft.com/office/drawing/2014/main" id="{BB146C3F-82A5-33C2-111F-6A21B7442D5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95A94A71-AC2D-C662-0046-07507ADCC5E6}"/>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404584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EB235-ED35-7833-2A15-D37F501B7690}"/>
              </a:ext>
            </a:extLst>
          </p:cNvPr>
          <p:cNvSpPr>
            <a:spLocks noGrp="1"/>
          </p:cNvSpPr>
          <p:nvPr>
            <p:ph type="title"/>
          </p:nvPr>
        </p:nvSpPr>
        <p:spPr>
          <a:xfrm>
            <a:off x="838200" y="365125"/>
            <a:ext cx="10515600" cy="1325563"/>
          </a:xfrm>
          <a:prstGeom prst="rect">
            <a:avLst/>
          </a:prstGeom>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206F1D74-A52E-1171-A54F-2BAE0207CBE4}"/>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4" name="Footer Placeholder 3">
            <a:extLst>
              <a:ext uri="{FF2B5EF4-FFF2-40B4-BE49-F238E27FC236}">
                <a16:creationId xmlns:a16="http://schemas.microsoft.com/office/drawing/2014/main" id="{D9FEF699-3D37-0A52-FB9F-E58F17EF206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BF11C86-A201-39A4-8142-56A813746C18}"/>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3663983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5B1715C-4F67-9854-30E8-5E35845C731D}"/>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3" name="Footer Placeholder 2">
            <a:extLst>
              <a:ext uri="{FF2B5EF4-FFF2-40B4-BE49-F238E27FC236}">
                <a16:creationId xmlns:a16="http://schemas.microsoft.com/office/drawing/2014/main" id="{6EE5656F-55A7-2AC1-4B78-3C8DA7F2F12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E2B5DFCE-ECF8-3A9B-2C38-8FDF85400D3E}"/>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16310815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A8DA9-D046-6553-8D51-494C8DF59F1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655325EC-AAAE-63E2-76AE-C9FD62118297}"/>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F58EE47-FA29-DA11-247D-5EAE533FC7B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26DAAF7-7585-F0C3-BC27-1913F53A61DA}"/>
              </a:ext>
            </a:extLst>
          </p:cNvPr>
          <p:cNvSpPr>
            <a:spLocks noGrp="1"/>
          </p:cNvSpPr>
          <p:nvPr>
            <p:ph type="dt" sz="half" idx="10"/>
          </p:nvPr>
        </p:nvSpPr>
        <p:spPr>
          <a:xfrm>
            <a:off x="838200" y="6356350"/>
            <a:ext cx="2743200" cy="365125"/>
          </a:xfrm>
          <a:prstGeom prst="rect">
            <a:avLst/>
          </a:prstGeom>
        </p:spPr>
        <p:txBody>
          <a:bodyPr/>
          <a:lstStyle/>
          <a:p>
            <a:fld id="{63026146-CB0E-D649-ACC2-476697309739}" type="datetimeFigureOut">
              <a:rPr lang="en-US" smtClean="0"/>
              <a:t>12/28/23</a:t>
            </a:fld>
            <a:endParaRPr lang="en-US"/>
          </a:p>
        </p:txBody>
      </p:sp>
      <p:sp>
        <p:nvSpPr>
          <p:cNvPr id="6" name="Footer Placeholder 5">
            <a:extLst>
              <a:ext uri="{FF2B5EF4-FFF2-40B4-BE49-F238E27FC236}">
                <a16:creationId xmlns:a16="http://schemas.microsoft.com/office/drawing/2014/main" id="{DE277F60-F40E-E1B1-D3ED-A12DB1198C3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3881D60-A4AF-CEF7-FD54-FEE48C248433}"/>
              </a:ext>
            </a:extLst>
          </p:cNvPr>
          <p:cNvSpPr>
            <a:spLocks noGrp="1"/>
          </p:cNvSpPr>
          <p:nvPr>
            <p:ph type="sldNum" sz="quarter" idx="12"/>
          </p:nvPr>
        </p:nvSpPr>
        <p:spPr>
          <a:xfrm>
            <a:off x="8610600" y="6356350"/>
            <a:ext cx="2743200" cy="365125"/>
          </a:xfrm>
          <a:prstGeom prst="rect">
            <a:avLst/>
          </a:prstGeom>
        </p:spPr>
        <p:txBody>
          <a:bodyPr/>
          <a:lstStyle/>
          <a:p>
            <a:fld id="{1DA7D763-D1C7-054D-BBB1-33835BD76170}" type="slidenum">
              <a:rPr lang="en-US" smtClean="0"/>
              <a:t>‹#›</a:t>
            </a:fld>
            <a:endParaRPr lang="en-US"/>
          </a:p>
        </p:txBody>
      </p:sp>
    </p:spTree>
    <p:extLst>
      <p:ext uri="{BB962C8B-B14F-4D97-AF65-F5344CB8AC3E}">
        <p14:creationId xmlns:p14="http://schemas.microsoft.com/office/powerpoint/2010/main" val="4162217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A red and black text on a black background&#10;&#10;Description automatically generated">
            <a:extLst>
              <a:ext uri="{FF2B5EF4-FFF2-40B4-BE49-F238E27FC236}">
                <a16:creationId xmlns:a16="http://schemas.microsoft.com/office/drawing/2014/main" id="{4877210C-3FCF-59C6-CD4C-F540B24A09FF}"/>
              </a:ext>
            </a:extLst>
          </p:cNvPr>
          <p:cNvPicPr>
            <a:picLocks noChangeAspect="1"/>
          </p:cNvPicPr>
          <p:nvPr userDrawn="1"/>
        </p:nvPicPr>
        <p:blipFill>
          <a:blip r:embed="rId14"/>
          <a:stretch>
            <a:fillRect/>
          </a:stretch>
        </p:blipFill>
        <p:spPr>
          <a:xfrm>
            <a:off x="10128069" y="6365850"/>
            <a:ext cx="1844040" cy="325780"/>
          </a:xfrm>
          <a:prstGeom prst="rect">
            <a:avLst/>
          </a:prstGeom>
        </p:spPr>
      </p:pic>
    </p:spTree>
    <p:extLst>
      <p:ext uri="{BB962C8B-B14F-4D97-AF65-F5344CB8AC3E}">
        <p14:creationId xmlns:p14="http://schemas.microsoft.com/office/powerpoint/2010/main" val="1720153070"/>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49" r:id="rId3"/>
    <p:sldLayoutId id="214748366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cybersecurityawareness.co.uk/partners/partner-area/" TargetMode="External"/><Relationship Id="rId2" Type="http://schemas.openxmlformats.org/officeDocument/2006/relationships/hyperlink" Target="https://cybersecurityawareness.co.uk/" TargetMode="External"/><Relationship Id="rId1" Type="http://schemas.openxmlformats.org/officeDocument/2006/relationships/slideLayout" Target="../slideLayouts/slideLayout2.xml"/><Relationship Id="rId6" Type="http://schemas.openxmlformats.org/officeDocument/2006/relationships/hyperlink" Target="https://cybersecurityawareness.co.uk/about/blog" TargetMode="External"/><Relationship Id="rId5" Type="http://schemas.openxmlformats.org/officeDocument/2006/relationships/hyperlink" Target="https://vimeo.com/891890290/43638df495" TargetMode="External"/><Relationship Id="rId4" Type="http://schemas.openxmlformats.org/officeDocument/2006/relationships/hyperlink" Target="https://cybersecurityawareness.co.uk/services/security-awarenes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6FE81-FF2E-9476-2C46-FFCB945A3B11}"/>
              </a:ext>
            </a:extLst>
          </p:cNvPr>
          <p:cNvSpPr txBox="1">
            <a:spLocks/>
          </p:cNvSpPr>
          <p:nvPr/>
        </p:nvSpPr>
        <p:spPr>
          <a:xfrm>
            <a:off x="1071371" y="3137114"/>
            <a:ext cx="10058400" cy="989012"/>
          </a:xfrm>
          <a:prstGeom prst="rect">
            <a:avLst/>
          </a:prstGeom>
        </p:spPr>
        <p:style>
          <a:lnRef idx="0">
            <a:scrgbClr r="0" g="0" b="0"/>
          </a:lnRef>
          <a:fillRef idx="0">
            <a:scrgbClr r="0" g="0" b="0"/>
          </a:fillRef>
          <a:effectRef idx="0">
            <a:scrgbClr r="0" g="0" b="0"/>
          </a:effectRef>
          <a:fontRef idx="minor">
            <a:schemeClr val="dk1"/>
          </a:fontRef>
        </p:style>
        <p:txBody>
          <a:bodyPr>
            <a:normAutofit/>
          </a:bodyPr>
          <a:lstStyle>
            <a:lvl1pPr algn="l" defTabSz="914400" rtl="0" eaLnBrk="1" latinLnBrk="0" hangingPunct="1">
              <a:lnSpc>
                <a:spcPct val="90000"/>
              </a:lnSpc>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n-US" sz="4000" spc="300">
                <a:solidFill>
                  <a:srgbClr val="FFFFFF"/>
                </a:solidFill>
                <a:latin typeface="Poppins Medium" pitchFamily="2" charset="77"/>
                <a:cs typeface="Poppins Medium" pitchFamily="2" charset="77"/>
              </a:rPr>
              <a:t>Cyber Security Awareness</a:t>
            </a:r>
            <a:endParaRPr lang="en-US" sz="4000" spc="300" dirty="0">
              <a:solidFill>
                <a:srgbClr val="FFFFFF"/>
              </a:solidFill>
              <a:latin typeface="Poppins Medium" pitchFamily="2" charset="77"/>
              <a:cs typeface="Poppins Medium" pitchFamily="2" charset="77"/>
            </a:endParaRPr>
          </a:p>
        </p:txBody>
      </p:sp>
      <p:sp>
        <p:nvSpPr>
          <p:cNvPr id="3" name="TextBox 2">
            <a:extLst>
              <a:ext uri="{FF2B5EF4-FFF2-40B4-BE49-F238E27FC236}">
                <a16:creationId xmlns:a16="http://schemas.microsoft.com/office/drawing/2014/main" id="{906B0DC7-39AA-7217-5770-61F5281F0247}"/>
              </a:ext>
            </a:extLst>
          </p:cNvPr>
          <p:cNvSpPr txBox="1"/>
          <p:nvPr/>
        </p:nvSpPr>
        <p:spPr>
          <a:xfrm>
            <a:off x="4135699" y="2821183"/>
            <a:ext cx="3929743" cy="276999"/>
          </a:xfrm>
          <a:prstGeom prst="rect">
            <a:avLst/>
          </a:prstGeom>
          <a:noFill/>
        </p:spPr>
        <p:txBody>
          <a:bodyPr wrap="square" rtlCol="0">
            <a:spAutoFit/>
          </a:bodyPr>
          <a:lstStyle/>
          <a:p>
            <a:pPr algn="ctr"/>
            <a:r>
              <a:rPr lang="en-US" sz="1200" spc="300" dirty="0">
                <a:solidFill>
                  <a:schemeClr val="bg1">
                    <a:lumMod val="95000"/>
                  </a:schemeClr>
                </a:solidFill>
                <a:latin typeface="Poppins" pitchFamily="2" charset="77"/>
                <a:cs typeface="Poppins" pitchFamily="2" charset="77"/>
              </a:rPr>
              <a:t>THANK YOU FOR PARTNERING WITH</a:t>
            </a:r>
          </a:p>
        </p:txBody>
      </p:sp>
      <p:sp>
        <p:nvSpPr>
          <p:cNvPr id="4" name="TextBox 3">
            <a:extLst>
              <a:ext uri="{FF2B5EF4-FFF2-40B4-BE49-F238E27FC236}">
                <a16:creationId xmlns:a16="http://schemas.microsoft.com/office/drawing/2014/main" id="{1926C0D1-2E76-2094-79F2-DF6857C163CB}"/>
              </a:ext>
            </a:extLst>
          </p:cNvPr>
          <p:cNvSpPr txBox="1"/>
          <p:nvPr/>
        </p:nvSpPr>
        <p:spPr>
          <a:xfrm>
            <a:off x="1980327" y="4018831"/>
            <a:ext cx="8240486" cy="1415772"/>
          </a:xfrm>
          <a:prstGeom prst="rect">
            <a:avLst/>
          </a:prstGeom>
          <a:noFill/>
        </p:spPr>
        <p:txBody>
          <a:bodyPr wrap="square" rtlCol="0">
            <a:spAutoFit/>
          </a:bodyPr>
          <a:lstStyle/>
          <a:p>
            <a:pPr algn="ctr"/>
            <a:r>
              <a:rPr lang="en-US" sz="2000" dirty="0">
                <a:solidFill>
                  <a:schemeClr val="bg1">
                    <a:lumMod val="95000"/>
                  </a:schemeClr>
                </a:solidFill>
                <a:latin typeface="Poppins" pitchFamily="2" charset="77"/>
                <a:cs typeface="Poppins" pitchFamily="2" charset="77"/>
              </a:rPr>
              <a:t>Fully managed cyber security awareness services</a:t>
            </a:r>
          </a:p>
          <a:p>
            <a:pPr algn="ctr"/>
            <a:endParaRPr lang="en-US" sz="1600" dirty="0">
              <a:solidFill>
                <a:schemeClr val="bg1">
                  <a:lumMod val="95000"/>
                </a:schemeClr>
              </a:solidFill>
              <a:latin typeface="Poppins" pitchFamily="2" charset="77"/>
              <a:cs typeface="Poppins" pitchFamily="2" charset="77"/>
            </a:endParaRPr>
          </a:p>
          <a:p>
            <a:pPr algn="ctr"/>
            <a:r>
              <a:rPr lang="en-US" sz="1200" dirty="0">
                <a:solidFill>
                  <a:schemeClr val="bg1">
                    <a:lumMod val="95000"/>
                  </a:schemeClr>
                </a:solidFill>
                <a:latin typeface="Poppins" pitchFamily="2" charset="77"/>
                <a:cs typeface="Poppins" pitchFamily="2" charset="77"/>
              </a:rPr>
              <a:t>Designed to make a difference.</a:t>
            </a:r>
          </a:p>
          <a:p>
            <a:pPr algn="ctr"/>
            <a:endParaRPr lang="en-US" sz="1200" dirty="0">
              <a:solidFill>
                <a:schemeClr val="bg1">
                  <a:lumMod val="95000"/>
                </a:schemeClr>
              </a:solidFill>
              <a:latin typeface="Poppins" pitchFamily="2" charset="77"/>
              <a:cs typeface="Poppins" pitchFamily="2" charset="77"/>
            </a:endParaRPr>
          </a:p>
          <a:p>
            <a:pPr algn="ctr"/>
            <a:r>
              <a:rPr lang="en-US" sz="1200" dirty="0">
                <a:solidFill>
                  <a:schemeClr val="bg1">
                    <a:lumMod val="95000"/>
                  </a:schemeClr>
                </a:solidFill>
                <a:latin typeface="Poppins" pitchFamily="2" charset="77"/>
                <a:cs typeface="Poppins" pitchFamily="2" charset="77"/>
              </a:rPr>
              <a:t>Services tailored towards employees to help </a:t>
            </a:r>
            <a:r>
              <a:rPr lang="en-US" sz="1200" dirty="0" err="1">
                <a:solidFill>
                  <a:schemeClr val="bg1">
                    <a:lumMod val="95000"/>
                  </a:schemeClr>
                </a:solidFill>
                <a:latin typeface="Poppins" pitchFamily="2" charset="77"/>
                <a:cs typeface="Poppins" pitchFamily="2" charset="77"/>
              </a:rPr>
              <a:t>organisations</a:t>
            </a:r>
            <a:r>
              <a:rPr lang="en-US" sz="1200" dirty="0">
                <a:solidFill>
                  <a:schemeClr val="bg1">
                    <a:lumMod val="95000"/>
                  </a:schemeClr>
                </a:solidFill>
                <a:latin typeface="Poppins" pitchFamily="2" charset="77"/>
                <a:cs typeface="Poppins" pitchFamily="2" charset="77"/>
              </a:rPr>
              <a:t> bolster their cyber</a:t>
            </a:r>
          </a:p>
          <a:p>
            <a:pPr algn="ctr"/>
            <a:r>
              <a:rPr lang="en-US" sz="1200" dirty="0">
                <a:solidFill>
                  <a:schemeClr val="bg1">
                    <a:lumMod val="95000"/>
                  </a:schemeClr>
                </a:solidFill>
                <a:latin typeface="Poppins" pitchFamily="2" charset="77"/>
                <a:cs typeface="Poppins" pitchFamily="2" charset="77"/>
              </a:rPr>
              <a:t>security posture, achieve accreditations and meet compliance.</a:t>
            </a:r>
            <a:endParaRPr lang="en-US" dirty="0">
              <a:solidFill>
                <a:schemeClr val="bg1">
                  <a:lumMod val="95000"/>
                </a:schemeClr>
              </a:solidFill>
              <a:latin typeface="Poppins" pitchFamily="2" charset="77"/>
              <a:cs typeface="Poppins" pitchFamily="2" charset="77"/>
            </a:endParaRPr>
          </a:p>
        </p:txBody>
      </p:sp>
    </p:spTree>
    <p:extLst>
      <p:ext uri="{BB962C8B-B14F-4D97-AF65-F5344CB8AC3E}">
        <p14:creationId xmlns:p14="http://schemas.microsoft.com/office/powerpoint/2010/main" val="4250222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591A5DA-04B5-2CF2-F9AC-8AE401B48E34}"/>
              </a:ext>
            </a:extLst>
          </p:cNvPr>
          <p:cNvSpPr/>
          <p:nvPr/>
        </p:nvSpPr>
        <p:spPr>
          <a:xfrm>
            <a:off x="0" y="1"/>
            <a:ext cx="12192000" cy="1404256"/>
          </a:xfrm>
          <a:prstGeom prst="rect">
            <a:avLst/>
          </a:prstGeom>
          <a:solidFill>
            <a:srgbClr val="2F32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643741" y="502074"/>
            <a:ext cx="10678886"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Security Awareness Training and Testing Marketing Support</a:t>
            </a:r>
          </a:p>
        </p:txBody>
      </p:sp>
      <p:sp>
        <p:nvSpPr>
          <p:cNvPr id="3" name="Rectangle 2">
            <a:extLst>
              <a:ext uri="{FF2B5EF4-FFF2-40B4-BE49-F238E27FC236}">
                <a16:creationId xmlns:a16="http://schemas.microsoft.com/office/drawing/2014/main" id="{34185DFA-ED0E-A381-8BE6-10F94BB5EA04}"/>
              </a:ext>
            </a:extLst>
          </p:cNvPr>
          <p:cNvSpPr/>
          <p:nvPr/>
        </p:nvSpPr>
        <p:spPr>
          <a:xfrm>
            <a:off x="6096000" y="1404256"/>
            <a:ext cx="6096000" cy="5453743"/>
          </a:xfrm>
          <a:prstGeom prst="rect">
            <a:avLst/>
          </a:prstGeom>
          <a:solidFill>
            <a:srgbClr val="2F323A">
              <a:alpha val="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D92156BB-194F-F7B9-3F4F-4E88BB3FAAC2}"/>
              </a:ext>
            </a:extLst>
          </p:cNvPr>
          <p:cNvSpPr txBox="1"/>
          <p:nvPr/>
        </p:nvSpPr>
        <p:spPr>
          <a:xfrm>
            <a:off x="643741" y="1660741"/>
            <a:ext cx="4854039" cy="4832092"/>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The Problem</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The cyber market is now rich with phishing training and testing solutions, though most are self-serve which are ineffective for a number of reasons, including;</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Resource drain</a:t>
            </a:r>
          </a:p>
          <a:p>
            <a:r>
              <a:rPr lang="en-US" sz="1200" dirty="0">
                <a:solidFill>
                  <a:srgbClr val="2F323A"/>
                </a:solidFill>
                <a:latin typeface="Poppins" pitchFamily="2" charset="77"/>
                <a:cs typeface="Poppins" pitchFamily="2" charset="77"/>
              </a:rPr>
              <a:t>The time, effort and manpower it takes to maintain an effective training and testing program internally takes IT professionals away from other important business tasks.</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Ineffective</a:t>
            </a:r>
          </a:p>
          <a:p>
            <a:r>
              <a:rPr lang="en-US" sz="1200" dirty="0">
                <a:solidFill>
                  <a:srgbClr val="2F323A"/>
                </a:solidFill>
                <a:latin typeface="Poppins" pitchFamily="2" charset="77"/>
                <a:cs typeface="Poppins" pitchFamily="2" charset="77"/>
              </a:rPr>
              <a:t>Programs like this are not usually effective when you take a ‘one and done’ approach. Training needs constant reinforcement with regular reminders and a good phishing testing program.</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Unrealistic</a:t>
            </a:r>
          </a:p>
          <a:p>
            <a:r>
              <a:rPr lang="en-US" sz="1200" dirty="0">
                <a:solidFill>
                  <a:srgbClr val="2F323A"/>
                </a:solidFill>
                <a:latin typeface="Poppins" pitchFamily="2" charset="77"/>
                <a:cs typeface="Poppins" pitchFamily="2" charset="77"/>
              </a:rPr>
              <a:t>Bog standard phishing templates are behind the times and no longer represent the spear phishing threat landscape. </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Cost</a:t>
            </a:r>
          </a:p>
          <a:p>
            <a:r>
              <a:rPr lang="en-US" sz="1200" dirty="0">
                <a:solidFill>
                  <a:srgbClr val="2F323A"/>
                </a:solidFill>
                <a:latin typeface="Poppins" pitchFamily="2" charset="77"/>
                <a:cs typeface="Poppins" pitchFamily="2" charset="77"/>
              </a:rPr>
              <a:t>Cost becomes a concerning factor when you consider the return on investment you’re getting after rolling this out yourself.</a:t>
            </a:r>
          </a:p>
        </p:txBody>
      </p:sp>
      <p:sp>
        <p:nvSpPr>
          <p:cNvPr id="8" name="TextBox 7">
            <a:extLst>
              <a:ext uri="{FF2B5EF4-FFF2-40B4-BE49-F238E27FC236}">
                <a16:creationId xmlns:a16="http://schemas.microsoft.com/office/drawing/2014/main" id="{27176FEA-0BDC-7003-22E4-81D058EB0DBC}"/>
              </a:ext>
            </a:extLst>
          </p:cNvPr>
          <p:cNvSpPr txBox="1"/>
          <p:nvPr/>
        </p:nvSpPr>
        <p:spPr>
          <a:xfrm>
            <a:off x="6716980" y="1604420"/>
            <a:ext cx="4854039" cy="4832092"/>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we’re solving it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combine years of experience with excellent training content, a proven phishing testing process and ongoing customer support to truly make a difference.</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Fully managed</a:t>
            </a:r>
          </a:p>
          <a:p>
            <a:r>
              <a:rPr lang="en-US" sz="1200" dirty="0">
                <a:solidFill>
                  <a:srgbClr val="2F323A"/>
                </a:solidFill>
                <a:latin typeface="Poppins" pitchFamily="2" charset="77"/>
                <a:cs typeface="Poppins" pitchFamily="2" charset="77"/>
              </a:rPr>
              <a:t>Free’s up the resources required within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to run an effective training and testing program, allowing you to focus your time and effort where it matters most.</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Effective</a:t>
            </a:r>
          </a:p>
          <a:p>
            <a:r>
              <a:rPr lang="en-US" sz="1200" dirty="0">
                <a:solidFill>
                  <a:srgbClr val="2F323A"/>
                </a:solidFill>
                <a:latin typeface="Poppins" pitchFamily="2" charset="77"/>
                <a:cs typeface="Poppins" pitchFamily="2" charset="77"/>
              </a:rPr>
              <a:t>We ensure success. Every customer is assigned a support agent that guides the customer every step of the way, with regular check-in’s to maintain a ‘0%’ monthly risk level.</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Realistic</a:t>
            </a:r>
          </a:p>
          <a:p>
            <a:r>
              <a:rPr lang="en-US" sz="1200" dirty="0">
                <a:solidFill>
                  <a:srgbClr val="2F323A"/>
                </a:solidFill>
                <a:latin typeface="Poppins" pitchFamily="2" charset="77"/>
                <a:cs typeface="Poppins" pitchFamily="2" charset="77"/>
              </a:rPr>
              <a:t>Each service is bespoke to the customer and their business sector, making attacks highly relevant and reminiscent of today’s most dangerous spear phishing attacks.</a:t>
            </a:r>
          </a:p>
          <a:p>
            <a:endParaRPr lang="en-US" sz="1200" dirty="0">
              <a:solidFill>
                <a:srgbClr val="2F323A"/>
              </a:solidFill>
              <a:latin typeface="Poppins" pitchFamily="2" charset="77"/>
              <a:cs typeface="Poppins" pitchFamily="2" charset="77"/>
            </a:endParaRPr>
          </a:p>
          <a:p>
            <a:r>
              <a:rPr lang="en-US" sz="1200" b="1" dirty="0">
                <a:solidFill>
                  <a:srgbClr val="2F323A"/>
                </a:solidFill>
                <a:latin typeface="Poppins" pitchFamily="2" charset="77"/>
                <a:cs typeface="Poppins" pitchFamily="2" charset="77"/>
              </a:rPr>
              <a:t>Cost</a:t>
            </a:r>
          </a:p>
          <a:p>
            <a:r>
              <a:rPr lang="en-US" sz="1200" dirty="0">
                <a:solidFill>
                  <a:srgbClr val="2F323A"/>
                </a:solidFill>
                <a:latin typeface="Poppins" pitchFamily="2" charset="77"/>
                <a:cs typeface="Poppins" pitchFamily="2" charset="77"/>
              </a:rPr>
              <a:t>Typically available at less than £1 per user, our fully managed service is affordable for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of all sizes, making cyber security awareness accessible for all.</a:t>
            </a:r>
          </a:p>
        </p:txBody>
      </p:sp>
    </p:spTree>
    <p:extLst>
      <p:ext uri="{BB962C8B-B14F-4D97-AF65-F5344CB8AC3E}">
        <p14:creationId xmlns:p14="http://schemas.microsoft.com/office/powerpoint/2010/main" val="21429861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1</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670772"/>
            <a:ext cx="10601697" cy="3754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Sender: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CSA Channel Partner</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Suitable for: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Customers and prospects</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Email sequence number:</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1</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Subject:</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Secure your workforce with Cyber Security Training and Testing</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Links:</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Link to your SATT landing page with video</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Hi {~</a:t>
            </a:r>
            <a:r>
              <a:rPr kumimoji="0" lang="en-US" altLang="en-US" sz="12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First_Name</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Hackers don’t break into your network, they log in.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This worrying fact is supported by findings in this year’s cyber breaches survey, which showed that over 80% of identified attacks in the past year were phishing related – meaning your employees are the primary target in nearly all attacks.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 it makes sense to ensure they are trained and vigilant towards today’s ever-evolving cyber threat landscape.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We partner with Cyber Security Awareness, cyber experts and market leaders, to deliver bespoke, fully managed security training and phishing testing. A service that is designed to make a difference.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Watch our 2-minute video </a:t>
            </a:r>
            <a:r>
              <a:rPr kumimoji="0" lang="en-US"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 discover exactly how we do things differently to keep your workforce secure.</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027" name="Picture 1">
            <a:extLst>
              <a:ext uri="{FF2B5EF4-FFF2-40B4-BE49-F238E27FC236}">
                <a16:creationId xmlns:a16="http://schemas.microsoft.com/office/drawing/2014/main" id="{0EA0FE30-6D73-9580-CB39-910DD41BD190}"/>
              </a:ext>
            </a:extLst>
          </p:cNvPr>
          <p:cNvPicPr>
            <a:picLocks noChangeAspect="1" noChangeArrowheads="1"/>
          </p:cNvPicPr>
          <p:nvPr/>
        </p:nvPicPr>
        <p:blipFill>
          <a:blip r:embed="rId2"/>
          <a:srcRect/>
          <a:stretch/>
        </p:blipFill>
        <p:spPr bwMode="auto">
          <a:xfrm>
            <a:off x="718444" y="4337891"/>
            <a:ext cx="3993101" cy="2249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89608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2</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843030"/>
            <a:ext cx="10601697"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1200" b="1" dirty="0">
                <a:effectLst/>
                <a:latin typeface="Calibri" panose="020F0502020204030204" pitchFamily="34" charset="0"/>
                <a:ea typeface="Calibri" panose="020F0502020204030204" pitchFamily="34" charset="0"/>
                <a:cs typeface="Times New Roman" panose="02020603050405020304" pitchFamily="18" charset="0"/>
              </a:rPr>
              <a:t>Sender:</a:t>
            </a:r>
            <a:r>
              <a:rPr lang="en-GB" sz="1200" dirty="0">
                <a:effectLst/>
                <a:latin typeface="Calibri" panose="020F0502020204030204" pitchFamily="34" charset="0"/>
                <a:ea typeface="Calibri" panose="020F0502020204030204" pitchFamily="34" charset="0"/>
                <a:cs typeface="Times New Roman" panose="02020603050405020304" pitchFamily="18" charset="0"/>
              </a:rPr>
              <a:t> CSA Channel Partner</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Suitable for:</a:t>
            </a:r>
            <a:r>
              <a:rPr lang="en-GB" sz="1200" dirty="0">
                <a:effectLst/>
                <a:latin typeface="Calibri" panose="020F0502020204030204" pitchFamily="34" charset="0"/>
                <a:ea typeface="Calibri" panose="020F0502020204030204" pitchFamily="34" charset="0"/>
                <a:cs typeface="Times New Roman" panose="02020603050405020304" pitchFamily="18" charset="0"/>
              </a:rPr>
              <a:t> Customers and prospects</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Email sequence number:</a:t>
            </a:r>
            <a:r>
              <a:rPr lang="en-GB" sz="1200" dirty="0">
                <a:effectLst/>
                <a:latin typeface="Calibri" panose="020F0502020204030204" pitchFamily="34" charset="0"/>
                <a:ea typeface="Calibri" panose="020F0502020204030204" pitchFamily="34" charset="0"/>
                <a:cs typeface="Times New Roman" panose="02020603050405020304" pitchFamily="18" charset="0"/>
              </a:rPr>
              <a:t> 2</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Subject:</a:t>
            </a:r>
            <a:r>
              <a:rPr lang="en-GB" sz="1200" dirty="0">
                <a:effectLst/>
                <a:latin typeface="Calibri" panose="020F0502020204030204" pitchFamily="34" charset="0"/>
                <a:ea typeface="Calibri" panose="020F0502020204030204" pitchFamily="34" charset="0"/>
                <a:cs typeface="Times New Roman" panose="02020603050405020304" pitchFamily="18" charset="0"/>
              </a:rPr>
              <a:t> Cyber Security Training doesn’t have to be difficult…</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Links:</a:t>
            </a:r>
            <a:r>
              <a:rPr lang="en-GB" sz="1200" dirty="0">
                <a:effectLst/>
                <a:latin typeface="Calibri" panose="020F0502020204030204" pitchFamily="34" charset="0"/>
                <a:ea typeface="Calibri" panose="020F0502020204030204" pitchFamily="34" charset="0"/>
                <a:cs typeface="Times New Roman" panose="02020603050405020304" pitchFamily="18" charset="0"/>
              </a:rPr>
              <a:t> Link to your SATT landing page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Hi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First_Name</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As an IT professional, you understand the importance of cyber security training and phishing testing for {~Company~} employees.</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However, deploying a service like this can sometimes be seen as a burden. The time and resources it takes to maintain training for new starters, together with running effective phishing testing can quickly turn into a full time job.</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Let us help!</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We partner with Cyber Security Awareness who deliver fully managed Security Awareness Training and Testing to over a thousand organisations globally. Our mission is to deliver a bespoke service, built to make a difference, to every customer without a hefty price tag.</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Put our costs to the test and keep your employees cyber aware by </a:t>
            </a:r>
            <a:r>
              <a:rPr lang="en-GB" sz="12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requesting a quote from us today</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[Button - Visit Website]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6930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270662"/>
            <a:ext cx="6041572"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Marketing Email Campaign – Email 3</a:t>
            </a:r>
          </a:p>
        </p:txBody>
      </p:sp>
      <p:sp>
        <p:nvSpPr>
          <p:cNvPr id="5" name="Rectangle 4">
            <a:extLst>
              <a:ext uri="{FF2B5EF4-FFF2-40B4-BE49-F238E27FC236}">
                <a16:creationId xmlns:a16="http://schemas.microsoft.com/office/drawing/2014/main" id="{644CF937-8366-5328-2C14-8BFF0F02A5E0}"/>
              </a:ext>
            </a:extLst>
          </p:cNvPr>
          <p:cNvSpPr>
            <a:spLocks noChangeArrowheads="1"/>
          </p:cNvSpPr>
          <p:nvPr/>
        </p:nvSpPr>
        <p:spPr bwMode="auto">
          <a:xfrm>
            <a:off x="620485" y="1011816"/>
            <a:ext cx="10601697" cy="360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GB" sz="1200" b="1" dirty="0">
                <a:effectLst/>
                <a:latin typeface="Calibri" panose="020F0502020204030204" pitchFamily="34" charset="0"/>
                <a:ea typeface="Calibri" panose="020F0502020204030204" pitchFamily="34" charset="0"/>
                <a:cs typeface="Times New Roman" panose="02020603050405020304" pitchFamily="18" charset="0"/>
              </a:rPr>
              <a:t>Sender:</a:t>
            </a:r>
            <a:r>
              <a:rPr lang="en-GB" sz="1200" dirty="0">
                <a:effectLst/>
                <a:latin typeface="Calibri" panose="020F0502020204030204" pitchFamily="34" charset="0"/>
                <a:ea typeface="Calibri" panose="020F0502020204030204" pitchFamily="34" charset="0"/>
                <a:cs typeface="Times New Roman" panose="02020603050405020304" pitchFamily="18" charset="0"/>
              </a:rPr>
              <a:t> CSA Channel Partner</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Suitable for:</a:t>
            </a:r>
            <a:r>
              <a:rPr lang="en-GB" sz="1200" dirty="0">
                <a:effectLst/>
                <a:latin typeface="Calibri" panose="020F0502020204030204" pitchFamily="34" charset="0"/>
                <a:ea typeface="Calibri" panose="020F0502020204030204" pitchFamily="34" charset="0"/>
                <a:cs typeface="Times New Roman" panose="02020603050405020304" pitchFamily="18" charset="0"/>
              </a:rPr>
              <a:t> Customers and prospects</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Email sequence number:</a:t>
            </a:r>
            <a:r>
              <a:rPr lang="en-GB" sz="1200" dirty="0">
                <a:effectLst/>
                <a:latin typeface="Calibri" panose="020F0502020204030204" pitchFamily="34" charset="0"/>
                <a:ea typeface="Calibri" panose="020F0502020204030204" pitchFamily="34" charset="0"/>
                <a:cs typeface="Times New Roman" panose="02020603050405020304" pitchFamily="18" charset="0"/>
              </a:rPr>
              <a:t> 3</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Subject:</a:t>
            </a:r>
            <a:r>
              <a:rPr lang="en-GB" sz="1200" dirty="0">
                <a:effectLst/>
                <a:latin typeface="Calibri" panose="020F0502020204030204" pitchFamily="34" charset="0"/>
                <a:ea typeface="Calibri" panose="020F0502020204030204" pitchFamily="34" charset="0"/>
                <a:cs typeface="Times New Roman" panose="02020603050405020304" pitchFamily="18" charset="0"/>
              </a:rPr>
              <a:t> The missing piece of your cyber security posture is…</a:t>
            </a:r>
          </a:p>
          <a:p>
            <a:r>
              <a:rPr lang="en-GB" sz="1200" b="1" dirty="0">
                <a:effectLst/>
                <a:latin typeface="Calibri" panose="020F0502020204030204" pitchFamily="34" charset="0"/>
                <a:ea typeface="Calibri" panose="020F0502020204030204" pitchFamily="34" charset="0"/>
                <a:cs typeface="Times New Roman" panose="02020603050405020304" pitchFamily="18" charset="0"/>
              </a:rPr>
              <a:t>Links:</a:t>
            </a:r>
            <a:r>
              <a:rPr lang="en-GB" sz="1200" dirty="0">
                <a:effectLst/>
                <a:latin typeface="Calibri" panose="020F0502020204030204" pitchFamily="34" charset="0"/>
                <a:ea typeface="Calibri" panose="020F0502020204030204" pitchFamily="34" charset="0"/>
                <a:cs typeface="Times New Roman" panose="02020603050405020304" pitchFamily="18" charset="0"/>
              </a:rPr>
              <a:t> Link to your SATT landing page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Hi {~</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First_Name</a:t>
            </a:r>
            <a:r>
              <a:rPr lang="en-GB" sz="1200" dirty="0">
                <a:effectLst/>
                <a:latin typeface="Calibri" panose="020F0502020204030204" pitchFamily="34" charset="0"/>
                <a:ea typeface="Calibri" panose="020F0502020204030204" pitchFamily="34" charset="0"/>
                <a:cs typeface="Times New Roman" panose="02020603050405020304" pitchFamily="18" charset="0"/>
              </a:rPr>
              <a:t>~},</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Your employees’ role in your cyber security posture is arguably as important as the technology you put in place to prevent cyber-attacks.</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Why? Because regardless of the technology you have in place, phishing attacks can still make their way to the inboxes of your employees through clever exploits.</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If an attack makes its way through, you are fully reliant on your team’s awareness of cybercrime and ability to identify and stop an attack to protect your business.</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A secure and cyber-aware workforce is often the missing puzzle piece for many organisations.</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Schedule a demo</a:t>
            </a:r>
            <a:r>
              <a:rPr lang="en-GB" sz="1200" dirty="0">
                <a:effectLst/>
                <a:latin typeface="Calibri" panose="020F0502020204030204" pitchFamily="34" charset="0"/>
                <a:ea typeface="Calibri" panose="020F0502020204030204" pitchFamily="34" charset="0"/>
                <a:cs typeface="Times New Roman" panose="02020603050405020304" pitchFamily="18" charset="0"/>
              </a:rPr>
              <a:t> of our market leading, fully managed Security Awareness Training and Testing service today and let us complete the picture.</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 </a:t>
            </a:r>
          </a:p>
          <a:p>
            <a:r>
              <a:rPr lang="en-GB" sz="1200" dirty="0">
                <a:effectLst/>
                <a:latin typeface="Calibri" panose="020F0502020204030204" pitchFamily="34" charset="0"/>
                <a:ea typeface="Calibri" panose="020F0502020204030204" pitchFamily="34" charset="0"/>
                <a:cs typeface="Times New Roman" panose="02020603050405020304" pitchFamily="18" charset="0"/>
              </a:rPr>
              <a:t>[Button – Schedule a Demo]</a:t>
            </a:r>
          </a:p>
        </p:txBody>
      </p:sp>
    </p:spTree>
    <p:extLst>
      <p:ext uri="{BB962C8B-B14F-4D97-AF65-F5344CB8AC3E}">
        <p14:creationId xmlns:p14="http://schemas.microsoft.com/office/powerpoint/2010/main" val="30307169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435428" y="443566"/>
            <a:ext cx="6041572" cy="5201424"/>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Testimonials</a:t>
            </a:r>
          </a:p>
          <a:p>
            <a:endParaRPr lang="en-US" sz="1200" dirty="0">
              <a:solidFill>
                <a:srgbClr val="2F323A"/>
              </a:solidFill>
              <a:latin typeface="Poppins" pitchFamily="2" charset="77"/>
              <a:cs typeface="Poppins" pitchFamily="2" charset="77"/>
            </a:endParaRP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“As a long-term customer, we are delighted with the continuing levels of service Cyber Security Awareness provide and are particularly impressed with the detailed reports, which show ongoing training progress and ensures our staff maintain a high level of vigilance towards phishing attacks.”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“The Monthly Phishing phase has made the most difference to our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On a monthly basis, we understand which members of staff</a:t>
            </a:r>
          </a:p>
          <a:p>
            <a:r>
              <a:rPr lang="en-US" sz="1200" dirty="0">
                <a:solidFill>
                  <a:srgbClr val="2F323A"/>
                </a:solidFill>
                <a:latin typeface="Poppins" pitchFamily="2" charset="77"/>
                <a:cs typeface="Poppins" pitchFamily="2" charset="77"/>
              </a:rPr>
              <a:t>are susceptible to phishing attacks, what kind of attacks, and can put measures in place to support them to ensure that they don’t fall for</a:t>
            </a:r>
          </a:p>
          <a:p>
            <a:r>
              <a:rPr lang="en-US" sz="1200" dirty="0">
                <a:solidFill>
                  <a:srgbClr val="2F323A"/>
                </a:solidFill>
                <a:latin typeface="Poppins" pitchFamily="2" charset="77"/>
                <a:cs typeface="Poppins" pitchFamily="2" charset="77"/>
              </a:rPr>
              <a:t>similar attacks in the future”</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“Security Awareness Training and Testing is one of the best investments we made this year. We are able to keep all of our staff, including new starters, trained and up-to-date on all areas of cyber security”</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“The training seems to have made a great difference in the way our employees engage with suspicious e-mails. Our helpdesk have received</a:t>
            </a:r>
          </a:p>
          <a:p>
            <a:r>
              <a:rPr lang="en-US" sz="1200" dirty="0">
                <a:solidFill>
                  <a:srgbClr val="2F323A"/>
                </a:solidFill>
                <a:latin typeface="Poppins" pitchFamily="2" charset="77"/>
                <a:cs typeface="Poppins" pitchFamily="2" charset="77"/>
              </a:rPr>
              <a:t>an increase in queries around phishing e-mails, often the Cyber Security Awareness simulated ones but sometimes real attacks. We continue</a:t>
            </a:r>
          </a:p>
          <a:p>
            <a:r>
              <a:rPr lang="en-US" sz="1200" dirty="0">
                <a:solidFill>
                  <a:srgbClr val="2F323A"/>
                </a:solidFill>
                <a:latin typeface="Poppins" pitchFamily="2" charset="77"/>
                <a:cs typeface="Poppins" pitchFamily="2" charset="77"/>
              </a:rPr>
              <a:t>to support staff who need additional help thanks to the monthly reports”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“Overall, we are very pleased with the effect Security Awareness Training and Testing has had on our employees and look forward to having 0% click rate”</a:t>
            </a:r>
          </a:p>
        </p:txBody>
      </p:sp>
      <p:pic>
        <p:nvPicPr>
          <p:cNvPr id="4" name="Picture 3" descr="A picture containing floor, indoor, office, cluttered&#10;&#10;Description automatically generated">
            <a:extLst>
              <a:ext uri="{FF2B5EF4-FFF2-40B4-BE49-F238E27FC236}">
                <a16:creationId xmlns:a16="http://schemas.microsoft.com/office/drawing/2014/main" id="{7F572812-A47A-D9C8-F627-E831448749C4}"/>
              </a:ext>
            </a:extLst>
          </p:cNvPr>
          <p:cNvPicPr>
            <a:picLocks noChangeAspect="1"/>
          </p:cNvPicPr>
          <p:nvPr/>
        </p:nvPicPr>
        <p:blipFill>
          <a:blip r:embed="rId2"/>
          <a:stretch>
            <a:fillRect/>
          </a:stretch>
        </p:blipFill>
        <p:spPr>
          <a:xfrm>
            <a:off x="7652658" y="864053"/>
            <a:ext cx="4103914" cy="5129893"/>
          </a:xfrm>
          <a:prstGeom prst="rect">
            <a:avLst/>
          </a:prstGeom>
        </p:spPr>
      </p:pic>
    </p:spTree>
    <p:extLst>
      <p:ext uri="{BB962C8B-B14F-4D97-AF65-F5344CB8AC3E}">
        <p14:creationId xmlns:p14="http://schemas.microsoft.com/office/powerpoint/2010/main" val="1266821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7578FC9-F593-EF16-0D2E-87F8C118C156}"/>
              </a:ext>
            </a:extLst>
          </p:cNvPr>
          <p:cNvSpPr txBox="1"/>
          <p:nvPr/>
        </p:nvSpPr>
        <p:spPr>
          <a:xfrm>
            <a:off x="550223" y="1274839"/>
            <a:ext cx="11641777" cy="3424014"/>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Useful Links</a:t>
            </a: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Cyber Security Awareness Website - </a:t>
            </a:r>
            <a:r>
              <a:rPr lang="en-GB" sz="1200" dirty="0">
                <a:solidFill>
                  <a:srgbClr val="2F323A"/>
                </a:solidFill>
                <a:effectLst/>
                <a:latin typeface="Poppins" pitchFamily="2" charset="77"/>
                <a:ea typeface="Calibri" panose="020F0502020204030204" pitchFamily="34" charset="0"/>
                <a:cs typeface="Poppins" pitchFamily="2" charset="77"/>
                <a:hlinkClick r:id="rId2">
                  <a:extLst>
                    <a:ext uri="{A12FA001-AC4F-418D-AE19-62706E023703}">
                      <ahyp:hlinkClr xmlns:ahyp="http://schemas.microsoft.com/office/drawing/2018/hyperlinkcolor" val="tx"/>
                    </a:ext>
                  </a:extLst>
                </a:hlinkClick>
              </a:rPr>
              <a:t>https://cybersecurityawareness.co.uk/</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Partner area - </a:t>
            </a:r>
            <a:r>
              <a:rPr lang="en-GB" sz="1200" dirty="0">
                <a:solidFill>
                  <a:srgbClr val="2F323A"/>
                </a:solidFill>
                <a:effectLst/>
                <a:latin typeface="Poppins" pitchFamily="2" charset="77"/>
                <a:ea typeface="Calibri" panose="020F0502020204030204" pitchFamily="34" charset="0"/>
                <a:cs typeface="Poppins" pitchFamily="2" charset="77"/>
                <a:hlinkClick r:id="rId3"/>
              </a:rPr>
              <a:t>https://cybersecurityawareness.co.uk/partners/partner-area/</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SATT Product Landing Page - </a:t>
            </a:r>
            <a:r>
              <a:rPr lang="en-GB" sz="1200" u="sng" dirty="0">
                <a:solidFill>
                  <a:srgbClr val="2F323A"/>
                </a:solidFill>
                <a:effectLst/>
                <a:latin typeface="Poppins" pitchFamily="2" charset="77"/>
                <a:ea typeface="Calibri" panose="020F0502020204030204" pitchFamily="34" charset="0"/>
                <a:cs typeface="Poppins" pitchFamily="2" charset="77"/>
                <a:hlinkClick r:id="rId4">
                  <a:extLst>
                    <a:ext uri="{A12FA001-AC4F-418D-AE19-62706E023703}">
                      <ahyp:hlinkClr xmlns:ahyp="http://schemas.microsoft.com/office/drawing/2018/hyperlinkcolor" val="tx"/>
                    </a:ext>
                  </a:extLst>
                </a:hlinkClick>
              </a:rPr>
              <a:t>https://cybersecurityawareness.co.uk/services/security-awareness</a:t>
            </a:r>
            <a:r>
              <a:rPr lang="en-GB" sz="1200" u="sng" dirty="0">
                <a:solidFill>
                  <a:srgbClr val="2F323A"/>
                </a:solidFill>
                <a:effectLst/>
                <a:latin typeface="Poppins" pitchFamily="2" charset="77"/>
                <a:ea typeface="Calibri" panose="020F0502020204030204" pitchFamily="34" charset="0"/>
                <a:cs typeface="Poppins" pitchFamily="2" charset="77"/>
              </a:rPr>
              <a:t>-training</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 </a:t>
            </a: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SATT Explainer Video (recommended that you download this video and host it elsewhere for improved marketing campaign performance) - </a:t>
            </a:r>
            <a:r>
              <a:rPr lang="en-GB" sz="1200" dirty="0">
                <a:solidFill>
                  <a:srgbClr val="2F323A"/>
                </a:solidFill>
                <a:effectLst/>
                <a:latin typeface="Poppins" pitchFamily="2" charset="77"/>
                <a:ea typeface="Calibri" panose="020F0502020204030204" pitchFamily="34" charset="0"/>
                <a:cs typeface="Poppins" pitchFamily="2" charset="77"/>
                <a:hlinkClick r:id="rId5"/>
              </a:rPr>
              <a:t>https://vimeo.com/891890290/43638df495</a:t>
            </a:r>
            <a:endParaRPr lang="en-GB" sz="1200" dirty="0">
              <a:solidFill>
                <a:srgbClr val="2F323A"/>
              </a:solidFill>
              <a:effectLst/>
              <a:latin typeface="Poppins" pitchFamily="2" charset="77"/>
              <a:ea typeface="Calibri" panose="020F0502020204030204" pitchFamily="34" charset="0"/>
              <a:cs typeface="Poppins" pitchFamily="2" charset="77"/>
            </a:endParaRPr>
          </a:p>
          <a:p>
            <a:pPr>
              <a:lnSpc>
                <a:spcPct val="150000"/>
              </a:lnSpc>
            </a:pPr>
            <a:endParaRPr lang="en-GB" sz="1200" dirty="0">
              <a:solidFill>
                <a:srgbClr val="2F323A"/>
              </a:solidFill>
              <a:latin typeface="Poppins" pitchFamily="2" charset="77"/>
              <a:ea typeface="Calibri" panose="020F0502020204030204" pitchFamily="34" charset="0"/>
              <a:cs typeface="Poppins" pitchFamily="2" charset="77"/>
            </a:endParaRPr>
          </a:p>
          <a:p>
            <a:pPr>
              <a:lnSpc>
                <a:spcPct val="150000"/>
              </a:lnSpc>
            </a:pPr>
            <a:r>
              <a:rPr lang="en-GB" sz="1200" dirty="0">
                <a:solidFill>
                  <a:srgbClr val="2F323A"/>
                </a:solidFill>
                <a:effectLst/>
                <a:latin typeface="Poppins" pitchFamily="2" charset="77"/>
                <a:ea typeface="Calibri" panose="020F0502020204030204" pitchFamily="34" charset="0"/>
                <a:cs typeface="Poppins" pitchFamily="2" charset="77"/>
              </a:rPr>
              <a:t>Cyber Security Awareness Blog - </a:t>
            </a:r>
            <a:r>
              <a:rPr lang="en-GB" sz="1200" u="sng" dirty="0">
                <a:solidFill>
                  <a:srgbClr val="2F323A"/>
                </a:solidFill>
                <a:effectLst/>
                <a:latin typeface="Poppins" pitchFamily="2" charset="77"/>
                <a:ea typeface="Calibri" panose="020F0502020204030204" pitchFamily="34" charset="0"/>
                <a:cs typeface="Poppins" pitchFamily="2" charset="77"/>
                <a:hlinkClick r:id="rId6">
                  <a:extLst>
                    <a:ext uri="{A12FA001-AC4F-418D-AE19-62706E023703}">
                      <ahyp:hlinkClr xmlns:ahyp="http://schemas.microsoft.com/office/drawing/2018/hyperlinkcolor" val="tx"/>
                    </a:ext>
                  </a:extLst>
                </a:hlinkClick>
              </a:rPr>
              <a:t>https://cybersecurityawareness.co.uk/about/blog</a:t>
            </a:r>
            <a:endParaRPr lang="en-GB" sz="1200" u="sng" dirty="0">
              <a:solidFill>
                <a:srgbClr val="2F323A"/>
              </a:solidFill>
              <a:latin typeface="Poppins" pitchFamily="2" charset="77"/>
              <a:ea typeface="Calibri" panose="020F0502020204030204" pitchFamily="34" charset="0"/>
              <a:cs typeface="Poppins" pitchFamily="2" charset="77"/>
            </a:endParaRPr>
          </a:p>
        </p:txBody>
      </p:sp>
    </p:spTree>
    <p:extLst>
      <p:ext uri="{BB962C8B-B14F-4D97-AF65-F5344CB8AC3E}">
        <p14:creationId xmlns:p14="http://schemas.microsoft.com/office/powerpoint/2010/main" val="1237787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1813173"/>
            <a:ext cx="5802086" cy="3231654"/>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Cyber Security Awareness Mission</a:t>
            </a:r>
          </a:p>
          <a:p>
            <a:endParaRPr lang="en-US" sz="16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Employees are proven to be the biggest cyber security risk to any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When building a strong security posture, cyber threat prevention, detection and remediation technology is incredibly important, though the workforce themselves can often be oversighted.</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Our mission is to tackle the cyber threats employees pose to their </a:t>
            </a:r>
            <a:r>
              <a:rPr lang="en-US" sz="1200" dirty="0" err="1">
                <a:solidFill>
                  <a:srgbClr val="2F323A"/>
                </a:solidFill>
                <a:latin typeface="Poppins" pitchFamily="2" charset="77"/>
                <a:cs typeface="Poppins" pitchFamily="2" charset="77"/>
              </a:rPr>
              <a:t>organisation</a:t>
            </a:r>
            <a:r>
              <a:rPr lang="en-US" sz="1200" dirty="0">
                <a:solidFill>
                  <a:srgbClr val="2F323A"/>
                </a:solidFill>
                <a:latin typeface="Poppins" pitchFamily="2" charset="77"/>
                <a:cs typeface="Poppins" pitchFamily="2" charset="77"/>
              </a:rPr>
              <a:t> through raising cyber security awareness. </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make it easy, affordable and accessible for all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regardless of size or sector, to maintain staff awareness, best practice and vigilance towards cyber threats.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Our services are all available bespoke and fully managed, without </a:t>
            </a:r>
            <a:r>
              <a:rPr lang="en-US" sz="1200" dirty="0" err="1">
                <a:solidFill>
                  <a:srgbClr val="2F323A"/>
                </a:solidFill>
                <a:latin typeface="Poppins" pitchFamily="2" charset="77"/>
                <a:cs typeface="Poppins" pitchFamily="2" charset="77"/>
              </a:rPr>
              <a:t>stigmatised</a:t>
            </a:r>
            <a:r>
              <a:rPr lang="en-US" sz="1200" dirty="0">
                <a:solidFill>
                  <a:srgbClr val="2F323A"/>
                </a:solidFill>
                <a:latin typeface="Poppins" pitchFamily="2" charset="77"/>
                <a:cs typeface="Poppins" pitchFamily="2" charset="77"/>
              </a:rPr>
              <a:t>, hefty price tags. </a:t>
            </a:r>
          </a:p>
        </p:txBody>
      </p:sp>
      <p:pic>
        <p:nvPicPr>
          <p:cNvPr id="6" name="Picture 5" descr="A group of people raising their hands&#10;&#10;Description automatically generated with medium confidence">
            <a:extLst>
              <a:ext uri="{FF2B5EF4-FFF2-40B4-BE49-F238E27FC236}">
                <a16:creationId xmlns:a16="http://schemas.microsoft.com/office/drawing/2014/main" id="{7CE9E549-2306-F03F-7E99-89939295E6FD}"/>
              </a:ext>
            </a:extLst>
          </p:cNvPr>
          <p:cNvPicPr>
            <a:picLocks noChangeAspect="1"/>
          </p:cNvPicPr>
          <p:nvPr/>
        </p:nvPicPr>
        <p:blipFill>
          <a:blip r:embed="rId2"/>
          <a:stretch>
            <a:fillRect/>
          </a:stretch>
        </p:blipFill>
        <p:spPr>
          <a:xfrm>
            <a:off x="7542973" y="576943"/>
            <a:ext cx="4304311" cy="5391150"/>
          </a:xfrm>
          <a:prstGeom prst="rect">
            <a:avLst/>
          </a:prstGeom>
        </p:spPr>
      </p:pic>
    </p:spTree>
    <p:extLst>
      <p:ext uri="{BB962C8B-B14F-4D97-AF65-F5344CB8AC3E}">
        <p14:creationId xmlns:p14="http://schemas.microsoft.com/office/powerpoint/2010/main" val="2044308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620485" y="1259175"/>
            <a:ext cx="6041572" cy="3785652"/>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Our Story</a:t>
            </a:r>
          </a:p>
          <a:p>
            <a:endParaRPr lang="en-US" sz="16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Cyber Security Awareness was founded in 2016 by industry leading cyber experts to fill a clear gap and solve human risk within businesses and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quickly grew to being a leading provider in this market space because, unlike other providers, all of our solutions are outcomes-driven to stop security incidents from happening – not just tick training boxes.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As we have grown, so has our portfolio. We offer services covering GDPR Awareness, Dark Web Monitoring, Vulnerability Scanning, Phishing Protection and Policy Management. All fully managed, at affordable rates for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of all sizes, in all industries.</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We are committed to providing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 with the tools and training required to meet GDPR and cyber security compliance, harnessing the power of our knowledgeable teams and leveraging our connections in the industry to remain up to date at all times.</a:t>
            </a:r>
          </a:p>
        </p:txBody>
      </p:sp>
      <p:pic>
        <p:nvPicPr>
          <p:cNvPr id="4" name="Picture 3" descr="A picture containing floor, indoor, office, cluttered&#10;&#10;Description automatically generated">
            <a:extLst>
              <a:ext uri="{FF2B5EF4-FFF2-40B4-BE49-F238E27FC236}">
                <a16:creationId xmlns:a16="http://schemas.microsoft.com/office/drawing/2014/main" id="{7F572812-A47A-D9C8-F627-E831448749C4}"/>
              </a:ext>
            </a:extLst>
          </p:cNvPr>
          <p:cNvPicPr>
            <a:picLocks noChangeAspect="1"/>
          </p:cNvPicPr>
          <p:nvPr/>
        </p:nvPicPr>
        <p:blipFill>
          <a:blip r:embed="rId2"/>
          <a:stretch>
            <a:fillRect/>
          </a:stretch>
        </p:blipFill>
        <p:spPr>
          <a:xfrm>
            <a:off x="7652658" y="864053"/>
            <a:ext cx="4103914" cy="5129893"/>
          </a:xfrm>
          <a:prstGeom prst="rect">
            <a:avLst/>
          </a:prstGeom>
        </p:spPr>
      </p:pic>
    </p:spTree>
    <p:extLst>
      <p:ext uri="{BB962C8B-B14F-4D97-AF65-F5344CB8AC3E}">
        <p14:creationId xmlns:p14="http://schemas.microsoft.com/office/powerpoint/2010/main" val="741675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681BD25-E4CF-A2F8-5139-61C988AB16F7}"/>
              </a:ext>
            </a:extLst>
          </p:cNvPr>
          <p:cNvSpPr txBox="1"/>
          <p:nvPr/>
        </p:nvSpPr>
        <p:spPr>
          <a:xfrm>
            <a:off x="435428" y="443566"/>
            <a:ext cx="6041572" cy="5970865"/>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Our Services (in 25 words)</a:t>
            </a:r>
          </a:p>
          <a:p>
            <a:endParaRPr lang="en-US" sz="16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Security Awareness Training and Testing (SATT)</a:t>
            </a:r>
          </a:p>
          <a:p>
            <a:endParaRPr lang="en-US" sz="1200" dirty="0">
              <a:solidFill>
                <a:srgbClr val="2F323A"/>
              </a:solidFill>
              <a:latin typeface="Poppins" pitchFamily="2" charset="77"/>
              <a:cs typeface="Poppins" pitchFamily="2" charset="77"/>
            </a:endParaRPr>
          </a:p>
          <a:p>
            <a:r>
              <a:rPr lang="en-US" sz="1200" dirty="0">
                <a:solidFill>
                  <a:srgbClr val="2F323A"/>
                </a:solidFill>
                <a:latin typeface="Poppins" pitchFamily="2" charset="77"/>
                <a:cs typeface="Poppins" pitchFamily="2" charset="77"/>
              </a:rPr>
              <a:t>Fully managed Security Awareness Training and Testing stops employees causing security incidents and makes raising and maintaining cyber awareness easy, accessible and affordable for all </a:t>
            </a:r>
            <a:r>
              <a:rPr lang="en-US" sz="1200" dirty="0" err="1">
                <a:solidFill>
                  <a:srgbClr val="2F323A"/>
                </a:solidFill>
                <a:latin typeface="Poppins" pitchFamily="2" charset="77"/>
                <a:cs typeface="Poppins" pitchFamily="2" charset="77"/>
              </a:rPr>
              <a:t>organisations</a:t>
            </a:r>
            <a:r>
              <a:rPr lang="en-US" sz="1200" dirty="0">
                <a:solidFill>
                  <a:srgbClr val="2F323A"/>
                </a:solidFill>
                <a:latin typeface="Poppins" pitchFamily="2" charset="77"/>
                <a:cs typeface="Poppins" pitchFamily="2" charset="77"/>
              </a:rPr>
              <a:t>.</a:t>
            </a:r>
          </a:p>
          <a:p>
            <a:endParaRPr lang="en-US"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GDPR Awareness</a:t>
            </a:r>
          </a:p>
          <a:p>
            <a:endParaRPr lang="en-US" sz="1200" dirty="0">
              <a:solidFill>
                <a:srgbClr val="2F323A"/>
              </a:solidFill>
              <a:latin typeface="Poppins" pitchFamily="2" charset="77"/>
              <a:cs typeface="Poppins" pitchFamily="2" charset="77"/>
            </a:endParaRPr>
          </a:p>
          <a:p>
            <a:r>
              <a:rPr lang="en-GB" sz="1200" dirty="0">
                <a:latin typeface="Poppins" pitchFamily="2" charset="77"/>
              </a:rPr>
              <a:t>The perfect way to educate your employees on GDPR legislation and gain evidence that staff understand data handling and management. Delivered online with fully managed reports and reminders.</a:t>
            </a:r>
          </a:p>
          <a:p>
            <a:endParaRPr lang="en-GB" sz="1200" dirty="0">
              <a:solidFill>
                <a:srgbClr val="2F323A"/>
              </a:solidFill>
              <a:latin typeface="Poppins" pitchFamily="2" charset="77"/>
              <a:cs typeface="Poppins" pitchFamily="2" charset="77"/>
            </a:endParaRPr>
          </a:p>
          <a:p>
            <a:r>
              <a:rPr lang="en-US" sz="1400" b="1" dirty="0" err="1">
                <a:solidFill>
                  <a:srgbClr val="2F323A"/>
                </a:solidFill>
                <a:latin typeface="Poppins SemiBold" pitchFamily="2" charset="77"/>
                <a:cs typeface="Poppins SemiBold" pitchFamily="2" charset="77"/>
              </a:rPr>
              <a:t>CyberSIGHT</a:t>
            </a:r>
            <a:r>
              <a:rPr lang="en-US" sz="1400" b="1" dirty="0">
                <a:solidFill>
                  <a:srgbClr val="2F323A"/>
                </a:solidFill>
                <a:latin typeface="Poppins SemiBold" pitchFamily="2" charset="77"/>
                <a:cs typeface="Poppins SemiBold" pitchFamily="2" charset="77"/>
              </a:rPr>
              <a:t> (Dark Web Monitoring)</a:t>
            </a:r>
          </a:p>
          <a:p>
            <a:endParaRPr lang="en-GB" sz="1200" dirty="0">
              <a:latin typeface="Poppins" pitchFamily="2" charset="77"/>
            </a:endParaRPr>
          </a:p>
          <a:p>
            <a:r>
              <a:rPr lang="en-GB" sz="1200" dirty="0">
                <a:latin typeface="Poppins" pitchFamily="2" charset="77"/>
              </a:rPr>
              <a:t>Discover breached credentials relating to your corporate domains that put you at risk, remediate and receive alerts when new breaches are found on the Dark Web.</a:t>
            </a:r>
          </a:p>
          <a:p>
            <a:endParaRPr lang="en-GB"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V-Scan (Monthly Vulnerability Scanning)</a:t>
            </a:r>
          </a:p>
          <a:p>
            <a:endParaRPr lang="en-GB" sz="1200" dirty="0">
              <a:latin typeface="Poppins" pitchFamily="2" charset="77"/>
            </a:endParaRPr>
          </a:p>
          <a:p>
            <a:r>
              <a:rPr lang="en-GB" sz="1200" dirty="0">
                <a:latin typeface="Poppins" pitchFamily="2" charset="77"/>
              </a:rPr>
              <a:t>Monthly vulnerability scanning across your infrastructure and network to notify you of any points of weakness, with detailed reports and unmatched ROI.</a:t>
            </a:r>
          </a:p>
          <a:p>
            <a:endParaRPr lang="en-GB" sz="1200" dirty="0">
              <a:solidFill>
                <a:srgbClr val="2F323A"/>
              </a:solidFill>
              <a:latin typeface="Poppins" pitchFamily="2" charset="77"/>
              <a:cs typeface="Poppins" pitchFamily="2" charset="77"/>
            </a:endParaRPr>
          </a:p>
          <a:p>
            <a:r>
              <a:rPr lang="en-US" sz="1400" b="1" dirty="0">
                <a:solidFill>
                  <a:srgbClr val="2F323A"/>
                </a:solidFill>
                <a:latin typeface="Poppins SemiBold" pitchFamily="2" charset="77"/>
                <a:cs typeface="Poppins SemiBold" pitchFamily="2" charset="77"/>
              </a:rPr>
              <a:t>Phish999 (Phishing prevention and alert banner)</a:t>
            </a:r>
          </a:p>
          <a:p>
            <a:endParaRPr lang="en-GB" sz="1200" dirty="0">
              <a:latin typeface="Poppins" pitchFamily="2" charset="77"/>
            </a:endParaRPr>
          </a:p>
          <a:p>
            <a:r>
              <a:rPr lang="en-GB" sz="1200" dirty="0">
                <a:latin typeface="Poppins" pitchFamily="2" charset="77"/>
              </a:rPr>
              <a:t>An additional layer of email security with a phishing alert banner and ‘report phishing’ functionality to protect against phishing attacks.</a:t>
            </a:r>
            <a:endParaRPr lang="en-US" sz="1200" dirty="0">
              <a:solidFill>
                <a:srgbClr val="2F323A"/>
              </a:solidFill>
              <a:latin typeface="Poppins" pitchFamily="2" charset="77"/>
              <a:cs typeface="Poppins" pitchFamily="2" charset="77"/>
            </a:endParaRPr>
          </a:p>
        </p:txBody>
      </p:sp>
      <p:pic>
        <p:nvPicPr>
          <p:cNvPr id="4" name="Picture 3" descr="A picture containing floor, indoor, office, cluttered&#10;&#10;Description automatically generated">
            <a:extLst>
              <a:ext uri="{FF2B5EF4-FFF2-40B4-BE49-F238E27FC236}">
                <a16:creationId xmlns:a16="http://schemas.microsoft.com/office/drawing/2014/main" id="{7F572812-A47A-D9C8-F627-E831448749C4}"/>
              </a:ext>
            </a:extLst>
          </p:cNvPr>
          <p:cNvPicPr>
            <a:picLocks noChangeAspect="1"/>
          </p:cNvPicPr>
          <p:nvPr/>
        </p:nvPicPr>
        <p:blipFill>
          <a:blip r:embed="rId2"/>
          <a:stretch>
            <a:fillRect/>
          </a:stretch>
        </p:blipFill>
        <p:spPr>
          <a:xfrm>
            <a:off x="7652658" y="864053"/>
            <a:ext cx="4103914" cy="5129893"/>
          </a:xfrm>
          <a:prstGeom prst="rect">
            <a:avLst/>
          </a:prstGeom>
        </p:spPr>
      </p:pic>
    </p:spTree>
    <p:extLst>
      <p:ext uri="{BB962C8B-B14F-4D97-AF65-F5344CB8AC3E}">
        <p14:creationId xmlns:p14="http://schemas.microsoft.com/office/powerpoint/2010/main" val="3784782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BA0B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Security Awareness Training and Testing</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206210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Cost-effective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Seamless end-user experience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Bespoke for each organization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Multiple languages available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Detailed reporting</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Staff turnover included</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Unlimited training access</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692771"/>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Sales enablement training</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 demo support</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Quick quote-to-cash</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Diagram&#10;&#10;Description automatically generated">
            <a:extLst>
              <a:ext uri="{FF2B5EF4-FFF2-40B4-BE49-F238E27FC236}">
                <a16:creationId xmlns:a16="http://schemas.microsoft.com/office/drawing/2014/main" id="{C3CB2C59-D38D-FD41-307A-20FCD43F9BA8}"/>
              </a:ext>
            </a:extLst>
          </p:cNvPr>
          <p:cNvPicPr>
            <a:picLocks noChangeAspect="1"/>
          </p:cNvPicPr>
          <p:nvPr/>
        </p:nvPicPr>
        <p:blipFill>
          <a:blip r:embed="rId2"/>
          <a:stretch>
            <a:fillRect/>
          </a:stretch>
        </p:blipFill>
        <p:spPr>
          <a:xfrm>
            <a:off x="30338" y="2244146"/>
            <a:ext cx="6065661" cy="4493083"/>
          </a:xfrm>
          <a:prstGeom prst="rect">
            <a:avLst/>
          </a:prstGeom>
        </p:spPr>
      </p:pic>
    </p:spTree>
    <p:extLst>
      <p:ext uri="{BB962C8B-B14F-4D97-AF65-F5344CB8AC3E}">
        <p14:creationId xmlns:p14="http://schemas.microsoft.com/office/powerpoint/2010/main" val="127132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F8A5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GDPR Awareness</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206210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Up-to-date with latest legislation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Cost-effective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Quiz tracking</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Bespoke for each </a:t>
            </a:r>
            <a:r>
              <a:rPr lang="en-US" sz="1200" dirty="0" err="1">
                <a:solidFill>
                  <a:schemeClr val="bg1">
                    <a:lumMod val="85000"/>
                  </a:schemeClr>
                </a:solidFill>
                <a:latin typeface="Poppins" pitchFamily="2" charset="77"/>
                <a:cs typeface="Poppins" pitchFamily="2" charset="77"/>
              </a:rPr>
              <a:t>organisation</a:t>
            </a:r>
            <a:endParaRPr lang="en-US" sz="1200" dirty="0">
              <a:solidFill>
                <a:schemeClr val="bg1">
                  <a:lumMod val="85000"/>
                </a:schemeClr>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Multiple languages available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Detailed reporting</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Staff turnover included</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692771"/>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Free preview available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Quick quote-to-cash</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Upsell opportunities</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Diagram&#10;&#10;Description automatically generated">
            <a:extLst>
              <a:ext uri="{FF2B5EF4-FFF2-40B4-BE49-F238E27FC236}">
                <a16:creationId xmlns:a16="http://schemas.microsoft.com/office/drawing/2014/main" id="{F955BFA6-F07D-0B66-B769-1B0738815350}"/>
              </a:ext>
            </a:extLst>
          </p:cNvPr>
          <p:cNvPicPr>
            <a:picLocks noChangeAspect="1"/>
          </p:cNvPicPr>
          <p:nvPr/>
        </p:nvPicPr>
        <p:blipFill>
          <a:blip r:embed="rId2"/>
          <a:stretch>
            <a:fillRect/>
          </a:stretch>
        </p:blipFill>
        <p:spPr>
          <a:xfrm>
            <a:off x="-1" y="2142139"/>
            <a:ext cx="6096000" cy="4515556"/>
          </a:xfrm>
          <a:prstGeom prst="rect">
            <a:avLst/>
          </a:prstGeom>
        </p:spPr>
      </p:pic>
    </p:spTree>
    <p:extLst>
      <p:ext uri="{BB962C8B-B14F-4D97-AF65-F5344CB8AC3E}">
        <p14:creationId xmlns:p14="http://schemas.microsoft.com/office/powerpoint/2010/main" val="3429256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9800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err="1">
                <a:solidFill>
                  <a:schemeClr val="bg1"/>
                </a:solidFill>
                <a:latin typeface="Poppins SemiBold" pitchFamily="2" charset="77"/>
                <a:cs typeface="Poppins SemiBold" pitchFamily="2" charset="77"/>
              </a:rPr>
              <a:t>CyberSIGHT</a:t>
            </a:r>
            <a:r>
              <a:rPr lang="en-US" sz="2000" b="1" dirty="0">
                <a:solidFill>
                  <a:schemeClr val="bg1"/>
                </a:solidFill>
                <a:latin typeface="Poppins SemiBold" pitchFamily="2" charset="77"/>
                <a:cs typeface="Poppins SemiBold" pitchFamily="2" charset="77"/>
              </a:rPr>
              <a:t> Dark Web Monitoring</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1692771"/>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Initial free report for breach number</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New breach alerts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Remediation advice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Domain </a:t>
            </a:r>
            <a:r>
              <a:rPr lang="en-US" sz="1200" b="1" dirty="0">
                <a:solidFill>
                  <a:schemeClr val="bg1">
                    <a:lumMod val="85000"/>
                  </a:schemeClr>
                </a:solidFill>
                <a:latin typeface="Poppins" pitchFamily="2" charset="77"/>
                <a:cs typeface="Poppins" pitchFamily="2" charset="77"/>
              </a:rPr>
              <a:t>and</a:t>
            </a:r>
            <a:r>
              <a:rPr lang="en-US" sz="1200" dirty="0">
                <a:solidFill>
                  <a:schemeClr val="bg1">
                    <a:lumMod val="85000"/>
                  </a:schemeClr>
                </a:solidFill>
                <a:latin typeface="Poppins" pitchFamily="2" charset="77"/>
                <a:cs typeface="Poppins" pitchFamily="2" charset="77"/>
              </a:rPr>
              <a:t> IP search</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Supply chain monitoring</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24 x 7 x 365 assurance</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508105"/>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Free report for lead generation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Quick quote-to-cash</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Diagram&#10;&#10;Description automatically generated">
            <a:extLst>
              <a:ext uri="{FF2B5EF4-FFF2-40B4-BE49-F238E27FC236}">
                <a16:creationId xmlns:a16="http://schemas.microsoft.com/office/drawing/2014/main" id="{557C1DF5-8D72-BA11-3F07-45A3BAC590D8}"/>
              </a:ext>
            </a:extLst>
          </p:cNvPr>
          <p:cNvPicPr>
            <a:picLocks noChangeAspect="1"/>
          </p:cNvPicPr>
          <p:nvPr/>
        </p:nvPicPr>
        <p:blipFill>
          <a:blip r:embed="rId2"/>
          <a:stretch>
            <a:fillRect/>
          </a:stretch>
        </p:blipFill>
        <p:spPr>
          <a:xfrm>
            <a:off x="1" y="2163705"/>
            <a:ext cx="6096000" cy="4515556"/>
          </a:xfrm>
          <a:prstGeom prst="rect">
            <a:avLst/>
          </a:prstGeom>
        </p:spPr>
      </p:pic>
    </p:spTree>
    <p:extLst>
      <p:ext uri="{BB962C8B-B14F-4D97-AF65-F5344CB8AC3E}">
        <p14:creationId xmlns:p14="http://schemas.microsoft.com/office/powerpoint/2010/main" val="2204391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CC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V-Scan Monthly Vulnerability Scanning</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1508105"/>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Monthly reports on vulnerability exposure</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Greater ROI than traditional assessments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Easy installation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scalable, from a single IP to multi-national requirements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13877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Graphical user interface, diagram, application, Teams&#10;&#10;Description automatically generated">
            <a:extLst>
              <a:ext uri="{FF2B5EF4-FFF2-40B4-BE49-F238E27FC236}">
                <a16:creationId xmlns:a16="http://schemas.microsoft.com/office/drawing/2014/main" id="{30C1C2B1-33E0-8E7D-E9D8-EAA8B26C0A02}"/>
              </a:ext>
            </a:extLst>
          </p:cNvPr>
          <p:cNvPicPr>
            <a:picLocks noChangeAspect="1"/>
          </p:cNvPicPr>
          <p:nvPr/>
        </p:nvPicPr>
        <p:blipFill>
          <a:blip r:embed="rId3"/>
          <a:stretch>
            <a:fillRect/>
          </a:stretch>
        </p:blipFill>
        <p:spPr>
          <a:xfrm>
            <a:off x="-1" y="2163705"/>
            <a:ext cx="6096000" cy="4515556"/>
          </a:xfrm>
          <a:prstGeom prst="rect">
            <a:avLst/>
          </a:prstGeom>
        </p:spPr>
      </p:pic>
    </p:spTree>
    <p:extLst>
      <p:ext uri="{BB962C8B-B14F-4D97-AF65-F5344CB8AC3E}">
        <p14:creationId xmlns:p14="http://schemas.microsoft.com/office/powerpoint/2010/main" val="1414245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B224280-461A-C519-69A1-D2366D2CE71F}"/>
              </a:ext>
            </a:extLst>
          </p:cNvPr>
          <p:cNvSpPr/>
          <p:nvPr/>
        </p:nvSpPr>
        <p:spPr>
          <a:xfrm>
            <a:off x="6096000" y="0"/>
            <a:ext cx="6096000" cy="6858000"/>
          </a:xfrm>
          <a:prstGeom prst="rect">
            <a:avLst/>
          </a:prstGeom>
          <a:solidFill>
            <a:srgbClr val="0F1F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3CBD5-B3F4-716F-857C-AF4388BC0E32}"/>
              </a:ext>
            </a:extLst>
          </p:cNvPr>
          <p:cNvSpPr/>
          <p:nvPr/>
        </p:nvSpPr>
        <p:spPr>
          <a:xfrm>
            <a:off x="0" y="0"/>
            <a:ext cx="12192000" cy="1397673"/>
          </a:xfrm>
          <a:prstGeom prst="rect">
            <a:avLst/>
          </a:prstGeom>
          <a:solidFill>
            <a:srgbClr val="89C5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F681BD25-E4CF-A2F8-5139-61C988AB16F7}"/>
              </a:ext>
            </a:extLst>
          </p:cNvPr>
          <p:cNvSpPr txBox="1"/>
          <p:nvPr/>
        </p:nvSpPr>
        <p:spPr>
          <a:xfrm>
            <a:off x="411677" y="497771"/>
            <a:ext cx="11368645" cy="400110"/>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Phish999 Powerful Phishing Defense and User Awareness</a:t>
            </a:r>
          </a:p>
        </p:txBody>
      </p:sp>
      <p:sp>
        <p:nvSpPr>
          <p:cNvPr id="6" name="TextBox 5">
            <a:extLst>
              <a:ext uri="{FF2B5EF4-FFF2-40B4-BE49-F238E27FC236}">
                <a16:creationId xmlns:a16="http://schemas.microsoft.com/office/drawing/2014/main" id="{E703E041-55BB-4A8C-B216-9205DFFFB991}"/>
              </a:ext>
            </a:extLst>
          </p:cNvPr>
          <p:cNvSpPr txBox="1"/>
          <p:nvPr/>
        </p:nvSpPr>
        <p:spPr>
          <a:xfrm>
            <a:off x="6306787" y="1763595"/>
            <a:ext cx="5674426" cy="206210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the customer</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Greatly improves M365 and G Suite security</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Phishing alert banner on suspicious emails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‘Report phishing’ function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Auto quarantines reported emails for all mailboxes</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Forensic investigation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SIEM integration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Insights dashboard</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or self-serve options</a:t>
            </a:r>
          </a:p>
        </p:txBody>
      </p:sp>
      <p:sp>
        <p:nvSpPr>
          <p:cNvPr id="7" name="TextBox 6">
            <a:extLst>
              <a:ext uri="{FF2B5EF4-FFF2-40B4-BE49-F238E27FC236}">
                <a16:creationId xmlns:a16="http://schemas.microsoft.com/office/drawing/2014/main" id="{6C975871-EC25-C91C-2FC9-A3A9BED420E4}"/>
              </a:ext>
            </a:extLst>
          </p:cNvPr>
          <p:cNvSpPr txBox="1"/>
          <p:nvPr/>
        </p:nvSpPr>
        <p:spPr>
          <a:xfrm>
            <a:off x="6306787" y="4310797"/>
            <a:ext cx="5674426" cy="1138773"/>
          </a:xfrm>
          <a:prstGeom prst="rect">
            <a:avLst/>
          </a:prstGeom>
          <a:noFill/>
        </p:spPr>
        <p:txBody>
          <a:bodyPr wrap="square" rtlCol="0">
            <a:spAutoFit/>
          </a:bodyPr>
          <a:lstStyle/>
          <a:p>
            <a:r>
              <a:rPr lang="en-US" sz="2000" b="1" dirty="0">
                <a:solidFill>
                  <a:schemeClr val="bg1"/>
                </a:solidFill>
                <a:latin typeface="Poppins SemiBold" pitchFamily="2" charset="77"/>
                <a:cs typeface="Poppins SemiBold" pitchFamily="2" charset="77"/>
              </a:rPr>
              <a:t>Benefits to you</a:t>
            </a:r>
          </a:p>
          <a:p>
            <a:endParaRPr lang="en-US" sz="1200" dirty="0">
              <a:solidFill>
                <a:schemeClr val="bg1"/>
              </a:solidFill>
              <a:latin typeface="Poppins" pitchFamily="2" charset="77"/>
              <a:cs typeface="Poppins" pitchFamily="2" charset="77"/>
            </a:endParaRP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Available from 25% margin</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Fully managed for you</a:t>
            </a:r>
          </a:p>
          <a:p>
            <a:pPr marL="171450" indent="-171450">
              <a:buFont typeface="Wingdings" pitchFamily="2" charset="2"/>
              <a:buChar char="ü"/>
            </a:pPr>
            <a:r>
              <a:rPr lang="en-US" sz="1200" dirty="0">
                <a:solidFill>
                  <a:schemeClr val="bg1">
                    <a:lumMod val="85000"/>
                  </a:schemeClr>
                </a:solidFill>
                <a:latin typeface="Poppins" pitchFamily="2" charset="77"/>
                <a:cs typeface="Poppins" pitchFamily="2" charset="77"/>
              </a:rPr>
              <a:t>Proven sales and marketing strategy</a:t>
            </a:r>
          </a:p>
        </p:txBody>
      </p:sp>
      <p:sp>
        <p:nvSpPr>
          <p:cNvPr id="8" name="TextBox 7">
            <a:extLst>
              <a:ext uri="{FF2B5EF4-FFF2-40B4-BE49-F238E27FC236}">
                <a16:creationId xmlns:a16="http://schemas.microsoft.com/office/drawing/2014/main" id="{1E2537F4-789C-2845-0CF0-930E3866118E}"/>
              </a:ext>
            </a:extLst>
          </p:cNvPr>
          <p:cNvSpPr txBox="1"/>
          <p:nvPr/>
        </p:nvSpPr>
        <p:spPr>
          <a:xfrm>
            <a:off x="526968" y="1763595"/>
            <a:ext cx="1976746" cy="400110"/>
          </a:xfrm>
          <a:prstGeom prst="rect">
            <a:avLst/>
          </a:prstGeom>
          <a:noFill/>
        </p:spPr>
        <p:txBody>
          <a:bodyPr wrap="square" rtlCol="0">
            <a:spAutoFit/>
          </a:bodyPr>
          <a:lstStyle/>
          <a:p>
            <a:r>
              <a:rPr lang="en-US" sz="2000" b="1" dirty="0">
                <a:solidFill>
                  <a:srgbClr val="2F323A"/>
                </a:solidFill>
                <a:latin typeface="Poppins SemiBold" pitchFamily="2" charset="77"/>
                <a:cs typeface="Poppins SemiBold" pitchFamily="2" charset="77"/>
              </a:rPr>
              <a:t>How it works</a:t>
            </a:r>
          </a:p>
        </p:txBody>
      </p:sp>
      <p:pic>
        <p:nvPicPr>
          <p:cNvPr id="10" name="Picture 9" descr="Diagram&#10;&#10;Description automatically generated">
            <a:extLst>
              <a:ext uri="{FF2B5EF4-FFF2-40B4-BE49-F238E27FC236}">
                <a16:creationId xmlns:a16="http://schemas.microsoft.com/office/drawing/2014/main" id="{DC9DBAB7-86F5-D40C-D4A5-B98CC03A0B5C}"/>
              </a:ext>
            </a:extLst>
          </p:cNvPr>
          <p:cNvPicPr>
            <a:picLocks noChangeAspect="1"/>
          </p:cNvPicPr>
          <p:nvPr/>
        </p:nvPicPr>
        <p:blipFill>
          <a:blip r:embed="rId2"/>
          <a:stretch>
            <a:fillRect/>
          </a:stretch>
        </p:blipFill>
        <p:spPr>
          <a:xfrm>
            <a:off x="1" y="2241759"/>
            <a:ext cx="6095999" cy="4515555"/>
          </a:xfrm>
          <a:prstGeom prst="rect">
            <a:avLst/>
          </a:prstGeom>
        </p:spPr>
      </p:pic>
    </p:spTree>
    <p:extLst>
      <p:ext uri="{BB962C8B-B14F-4D97-AF65-F5344CB8AC3E}">
        <p14:creationId xmlns:p14="http://schemas.microsoft.com/office/powerpoint/2010/main" val="1834167932"/>
      </p:ext>
    </p:extLst>
  </p:cSld>
  <p:clrMapOvr>
    <a:masterClrMapping/>
  </p:clrMapOvr>
</p:sld>
</file>

<file path=ppt/theme/theme1.xml><?xml version="1.0" encoding="utf-8"?>
<a:theme xmlns:a="http://schemas.openxmlformats.org/drawingml/2006/main" name="Basic CSA Slid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c2a4ace-473b-4d18-ac9b-f3aedef85302" xsi:nil="true"/>
    <lcf76f155ced4ddcb4097134ff3c332f xmlns="26893472-21f4-4e8a-bca5-db286c525482">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11B8531BC64C346A76E562A682C7F30" ma:contentTypeVersion="19" ma:contentTypeDescription="Create a new document." ma:contentTypeScope="" ma:versionID="df61d01dd099d1e57570bd334c6f9af1">
  <xsd:schema xmlns:xsd="http://www.w3.org/2001/XMLSchema" xmlns:xs="http://www.w3.org/2001/XMLSchema" xmlns:p="http://schemas.microsoft.com/office/2006/metadata/properties" xmlns:ns1="http://schemas.microsoft.com/sharepoint/v3" xmlns:ns2="26893472-21f4-4e8a-bca5-db286c525482" xmlns:ns3="fc2a4ace-473b-4d18-ac9b-f3aedef85302" targetNamespace="http://schemas.microsoft.com/office/2006/metadata/properties" ma:root="true" ma:fieldsID="0a919aa2e4eaf9f306339aae2c3fcee3" ns1:_="" ns2:_="" ns3:_="">
    <xsd:import namespace="http://schemas.microsoft.com/sharepoint/v3"/>
    <xsd:import namespace="26893472-21f4-4e8a-bca5-db286c525482"/>
    <xsd:import namespace="fc2a4ace-473b-4d18-ac9b-f3aedef8530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6893472-21f4-4e8a-bca5-db286c525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MediaServiceLocation" ma:description="" ma:internalName="MediaServiceLocatio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MediaServiceOCR" ma:description=""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eb59b9a-7474-4859-b920-5663c1ec97b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c2a4ace-473b-4d18-ac9b-f3aedef85302"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3853c502-1487-42e2-bc9b-bf0c0a7d59a8}" ma:internalName="TaxCatchAll" ma:showField="CatchAllData" ma:web="fc2a4ace-473b-4d18-ac9b-f3aedef853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FF3C09D-7747-4D99-9C96-AD4DE74E751B}">
  <ds:schemaRefs>
    <ds:schemaRef ds:uri="http://purl.org/dc/terms/"/>
    <ds:schemaRef ds:uri="http://www.w3.org/XML/1998/namespace"/>
    <ds:schemaRef ds:uri="26893472-21f4-4e8a-bca5-db286c525482"/>
    <ds:schemaRef ds:uri="http://schemas.openxmlformats.org/package/2006/metadata/core-properties"/>
    <ds:schemaRef ds:uri="http://purl.org/dc/elements/1.1/"/>
    <ds:schemaRef ds:uri="http://schemas.microsoft.com/office/2006/documentManagement/types"/>
    <ds:schemaRef ds:uri="http://schemas.microsoft.com/office/2006/metadata/properties"/>
    <ds:schemaRef ds:uri="http://schemas.microsoft.com/office/infopath/2007/PartnerControls"/>
    <ds:schemaRef ds:uri="fc2a4ace-473b-4d18-ac9b-f3aedef85302"/>
    <ds:schemaRef ds:uri="http://purl.org/dc/dcmitype/"/>
  </ds:schemaRefs>
</ds:datastoreItem>
</file>

<file path=customXml/itemProps2.xml><?xml version="1.0" encoding="utf-8"?>
<ds:datastoreItem xmlns:ds="http://schemas.openxmlformats.org/officeDocument/2006/customXml" ds:itemID="{B0E0B7B8-98B3-41EE-BC6C-C48E8CBBCE48}">
  <ds:schemaRefs>
    <ds:schemaRef ds:uri="http://schemas.microsoft.com/sharepoint/v3/contenttype/forms"/>
  </ds:schemaRefs>
</ds:datastoreItem>
</file>

<file path=customXml/itemProps3.xml><?xml version="1.0" encoding="utf-8"?>
<ds:datastoreItem xmlns:ds="http://schemas.openxmlformats.org/officeDocument/2006/customXml" ds:itemID="{D687C3CE-26BE-4208-9449-15E9AB0C5C6C}"/>
</file>

<file path=docProps/app.xml><?xml version="1.0" encoding="utf-8"?>
<Properties xmlns="http://schemas.openxmlformats.org/officeDocument/2006/extended-properties" xmlns:vt="http://schemas.openxmlformats.org/officeDocument/2006/docPropsVTypes">
  <Template/>
  <TotalTime>509</TotalTime>
  <Words>1942</Words>
  <Application>Microsoft Macintosh PowerPoint</Application>
  <PresentationFormat>Widescreen</PresentationFormat>
  <Paragraphs>252</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Poppins</vt:lpstr>
      <vt:lpstr>Poppins Medium</vt:lpstr>
      <vt:lpstr>Poppins SemiBold</vt:lpstr>
      <vt:lpstr>Wingdings</vt:lpstr>
      <vt:lpstr>Basic CSA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Cyber Security Awareness</dc:title>
  <dc:creator>Jordan Baggs</dc:creator>
  <cp:lastModifiedBy>Jordan Baggs</cp:lastModifiedBy>
  <cp:revision>22</cp:revision>
  <dcterms:created xsi:type="dcterms:W3CDTF">2022-04-29T14:20:57Z</dcterms:created>
  <dcterms:modified xsi:type="dcterms:W3CDTF">2023-12-28T09:46:24Z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0x010100911B8531BC64C346A76E562A682C7F30</vt:lpwstr>
  </property>
  <property fmtid="{D5CDD505-2E9C-101B-9397-08002B2CF9AE}" pid="3" name="MediaServiceImageTags">
    <vt:lpwstr/>
  </property>
</Properties>
</file>